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58" r:id="rId3"/>
    <p:sldId id="259" r:id="rId4"/>
    <p:sldId id="308" r:id="rId5"/>
    <p:sldId id="260" r:id="rId6"/>
    <p:sldId id="261" r:id="rId7"/>
    <p:sldId id="262" r:id="rId8"/>
    <p:sldId id="263" r:id="rId9"/>
    <p:sldId id="264" r:id="rId10"/>
    <p:sldId id="270" r:id="rId11"/>
    <p:sldId id="268" r:id="rId12"/>
    <p:sldId id="269" r:id="rId13"/>
    <p:sldId id="271" r:id="rId14"/>
    <p:sldId id="272" r:id="rId15"/>
    <p:sldId id="276" r:id="rId16"/>
    <p:sldId id="277" r:id="rId17"/>
    <p:sldId id="278" r:id="rId18"/>
    <p:sldId id="279" r:id="rId19"/>
    <p:sldId id="280" r:id="rId20"/>
    <p:sldId id="281" r:id="rId21"/>
    <p:sldId id="282" r:id="rId22"/>
    <p:sldId id="303" r:id="rId23"/>
    <p:sldId id="283" r:id="rId24"/>
    <p:sldId id="295" r:id="rId25"/>
    <p:sldId id="265" r:id="rId26"/>
    <p:sldId id="266" r:id="rId27"/>
    <p:sldId id="304" r:id="rId28"/>
    <p:sldId id="267" r:id="rId29"/>
    <p:sldId id="305" r:id="rId30"/>
    <p:sldId id="296" r:id="rId31"/>
    <p:sldId id="297" r:id="rId32"/>
    <p:sldId id="309" r:id="rId33"/>
    <p:sldId id="284" r:id="rId34"/>
    <p:sldId id="307" r:id="rId35"/>
    <p:sldId id="306" r:id="rId36"/>
    <p:sldId id="286" r:id="rId37"/>
    <p:sldId id="285" r:id="rId38"/>
    <p:sldId id="287" r:id="rId39"/>
    <p:sldId id="298" r:id="rId40"/>
    <p:sldId id="299" r:id="rId41"/>
    <p:sldId id="288" r:id="rId42"/>
    <p:sldId id="289" r:id="rId43"/>
    <p:sldId id="290" r:id="rId44"/>
    <p:sldId id="291" r:id="rId45"/>
    <p:sldId id="292" r:id="rId46"/>
    <p:sldId id="300" r:id="rId47"/>
    <p:sldId id="301" r:id="rId48"/>
    <p:sldId id="302" r:id="rId49"/>
    <p:sldId id="293" r:id="rId50"/>
    <p:sldId id="29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3988" autoAdjust="0"/>
  </p:normalViewPr>
  <p:slideViewPr>
    <p:cSldViewPr>
      <p:cViewPr>
        <p:scale>
          <a:sx n="50" d="100"/>
          <a:sy n="50" d="100"/>
        </p:scale>
        <p:origin x="-1267" y="14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16076D-6C85-48EB-BEDE-CC233CEB92EB}" type="datetimeFigureOut">
              <a:rPr lang="en-US" smtClean="0"/>
              <a:t>9/26/2011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5ECCB3-FF3D-4258-BC69-D11BC4AE4639}" type="slidenum">
              <a:rPr lang="en-US" smtClean="0"/>
              <a:t>‹#›</a:t>
            </a:fld>
            <a:endParaRPr lang="en-US"/>
          </a:p>
        </p:txBody>
      </p:sp>
    </p:spTree>
    <p:extLst>
      <p:ext uri="{BB962C8B-B14F-4D97-AF65-F5344CB8AC3E}">
        <p14:creationId xmlns:p14="http://schemas.microsoft.com/office/powerpoint/2010/main" val="1155256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Autonomous_system_(Internet)"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en.wikipedia.org/wiki/Interior_Gateway_Protocol" TargetMode="External"/><Relationship Id="rId4" Type="http://schemas.openxmlformats.org/officeDocument/2006/relationships/hyperlink" Target="http://en.wikipedia.org/wiki/Administrative_distance"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9175DE-E25E-4378-8543-1748850A4A64}"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15</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16</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17</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18</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19</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20</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21</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22</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23</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24</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BGP runs inside an </a:t>
            </a:r>
            <a:r>
              <a:rPr lang="en-US" dirty="0" smtClean="0">
                <a:hlinkClick r:id="rId3" tooltip="Autonomous system (Internet)"/>
              </a:rPr>
              <a:t>autonomous system</a:t>
            </a:r>
            <a:r>
              <a:rPr lang="en-US" dirty="0" smtClean="0"/>
              <a:t> (AS), it is referred to as </a:t>
            </a:r>
            <a:r>
              <a:rPr lang="en-US" i="1" dirty="0" smtClean="0"/>
              <a:t>Internal BGP</a:t>
            </a:r>
            <a:r>
              <a:rPr lang="en-US" dirty="0" smtClean="0"/>
              <a:t> (</a:t>
            </a:r>
            <a:r>
              <a:rPr lang="en-US" i="1" dirty="0" smtClean="0"/>
              <a:t>IBGP</a:t>
            </a:r>
            <a:r>
              <a:rPr lang="en-US" dirty="0" smtClean="0"/>
              <a:t> or </a:t>
            </a:r>
            <a:r>
              <a:rPr lang="en-US" i="1" dirty="0" smtClean="0"/>
              <a:t>Interior Border Gateway Protocol</a:t>
            </a:r>
            <a:r>
              <a:rPr lang="en-US" dirty="0" smtClean="0"/>
              <a:t>). When it runs between autonomous systems, it is called </a:t>
            </a:r>
            <a:r>
              <a:rPr lang="en-US" i="1" dirty="0" smtClean="0"/>
              <a:t>External BGP</a:t>
            </a:r>
            <a:r>
              <a:rPr lang="en-US" dirty="0" smtClean="0"/>
              <a:t> (</a:t>
            </a:r>
            <a:r>
              <a:rPr lang="en-US" i="1" dirty="0" smtClean="0"/>
              <a:t>EBGP</a:t>
            </a:r>
            <a:r>
              <a:rPr lang="en-US" dirty="0" smtClean="0"/>
              <a:t> or </a:t>
            </a:r>
            <a:r>
              <a:rPr lang="en-US" i="1" dirty="0" smtClean="0"/>
              <a:t>Exterior Border Gateway Protocol</a:t>
            </a:r>
            <a:r>
              <a:rPr lang="en-US" dirty="0" smtClean="0"/>
              <a:t>). Routers on the boundary of one AS exchanging information with another AS are called border or edge routers. In the Cisco operating system, IBGP routes have an </a:t>
            </a:r>
            <a:r>
              <a:rPr lang="en-US" dirty="0" smtClean="0">
                <a:hlinkClick r:id="rId4" tooltip="Administrative distance"/>
              </a:rPr>
              <a:t>administrative distance</a:t>
            </a:r>
            <a:r>
              <a:rPr lang="en-US" dirty="0" smtClean="0"/>
              <a:t> of 200, which is less preferred than either external BGP or any interior routing protocol. Other router implementations also prefer EBGP to </a:t>
            </a:r>
            <a:r>
              <a:rPr lang="en-US" dirty="0" smtClean="0">
                <a:hlinkClick r:id="rId5" tooltip="Interior Gateway Protocol"/>
              </a:rPr>
              <a:t>IGPs</a:t>
            </a:r>
            <a:r>
              <a:rPr lang="en-US" dirty="0" smtClean="0"/>
              <a:t>, and IGPs to IBGP.</a:t>
            </a:r>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5</a:t>
            </a:fld>
            <a:endParaRPr lang="en-US"/>
          </a:p>
        </p:txBody>
      </p:sp>
    </p:spTree>
    <p:extLst>
      <p:ext uri="{BB962C8B-B14F-4D97-AF65-F5344CB8AC3E}">
        <p14:creationId xmlns:p14="http://schemas.microsoft.com/office/powerpoint/2010/main" val="2815184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25</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26</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27</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28</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29</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30</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31</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32</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33</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compose our new algebra A as a lexical</a:t>
            </a:r>
            <a:r>
              <a:rPr lang="en-US" baseline="0" dirty="0" smtClean="0"/>
              <a:t> product of a set of algebras Ai where A1 is strictly monotonic, then A will also be strictly monotonic. In our case, the </a:t>
            </a:r>
            <a:r>
              <a:rPr lang="en-US" baseline="0" dirty="0" err="1" smtClean="0"/>
              <a:t>iBGP</a:t>
            </a:r>
            <a:r>
              <a:rPr lang="en-US" baseline="0" dirty="0" smtClean="0"/>
              <a:t> hop distance sub-algebra is obviously strictly monotonic, and hence so is the complete </a:t>
            </a:r>
            <a:r>
              <a:rPr lang="en-US" baseline="0" dirty="0" err="1" smtClean="0"/>
              <a:t>iBGP</a:t>
            </a:r>
            <a:r>
              <a:rPr lang="en-US" baseline="0" dirty="0" smtClean="0"/>
              <a:t> algebra including this step.</a:t>
            </a:r>
          </a:p>
          <a:p>
            <a:r>
              <a:rPr lang="en-US" baseline="0" dirty="0" smtClean="0"/>
              <a:t>The direct result is that any part of the decision process following the IBGP hop step does not affect the monotonicity properties of the algebra, and so link types, IGP distances and node identifiers can be removed from the algebra without affecting the stability properties. Hence we can significantly simplify, and generalize our IBGP algebra to simplify the process of proving properties of more complex systems(say involving MEDs).</a:t>
            </a:r>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34</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metric attribute also has the name MULTI_EXIT_DISCRIMINATOR, MED (BGP4), or INTER_AS (BGP3). The attribute is a hint to external neighbors about the path preference into an AS. The attribute provides a dynamic way to influence another AS in the way to reach a certain route when there are multiple entry points into that AS. A lower metric value is preferred more. </a:t>
            </a:r>
          </a:p>
          <a:p>
            <a:r>
              <a:rPr lang="en-US" dirty="0" smtClean="0"/>
              <a:t>Unlike local preference, metric is exchanged between ASs. A metric is carried into an AS but does not leave the AS. When an update enters the AS with a certain metric, that metric is used to make decisions inside the AS. When the same update passes on to a third AS, that metric returns to 0. The diagram in this section shows the set of metric. The metric default value is 0. </a:t>
            </a:r>
          </a:p>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8</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35</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36</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37</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38</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39</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40</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41</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42</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43</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44</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9</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45</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the route at c being the preferred</a:t>
            </a:r>
            <a:r>
              <a:rPr lang="en-US" baseline="0" dirty="0" smtClean="0"/>
              <a:t> egress for the dark shaded AS, a majority of routers select the route via e. The same route selections would be made under the current BGP decision process and our modified decision process.</a:t>
            </a:r>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46</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the current decision process,</a:t>
            </a:r>
            <a:r>
              <a:rPr lang="en-US" baseline="0" dirty="0" smtClean="0"/>
              <a:t> all routers select egress via the primary route through c</a:t>
            </a:r>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47</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our modified decision process, 3 routers</a:t>
            </a:r>
            <a:r>
              <a:rPr lang="en-US" baseline="0" dirty="0" smtClean="0"/>
              <a:t> select egress via less preferred router e.</a:t>
            </a:r>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48</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49</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50</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10</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11</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12</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13</a:t>
            </a:fld>
            <a:endParaRPr lang="en-US"/>
          </a:p>
        </p:txBody>
      </p:sp>
    </p:spTree>
    <p:extLst>
      <p:ext uri="{BB962C8B-B14F-4D97-AF65-F5344CB8AC3E}">
        <p14:creationId xmlns:p14="http://schemas.microsoft.com/office/powerpoint/2010/main" val="2377889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5ECCB3-FF3D-4258-BC69-D11BC4AE4639}" type="slidenum">
              <a:rPr lang="en-US" smtClean="0"/>
              <a:t>14</a:t>
            </a:fld>
            <a:endParaRPr lang="en-US"/>
          </a:p>
        </p:txBody>
      </p:sp>
    </p:spTree>
    <p:extLst>
      <p:ext uri="{BB962C8B-B14F-4D97-AF65-F5344CB8AC3E}">
        <p14:creationId xmlns:p14="http://schemas.microsoft.com/office/powerpoint/2010/main" val="2377889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70.png"/><Relationship Id="rId4" Type="http://schemas.openxmlformats.org/officeDocument/2006/relationships/image" Target="../media/image60.png"/></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luren@seas.upenn.edu"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0.png"/><Relationship Id="rId7" Type="http://schemas.openxmlformats.org/officeDocument/2006/relationships/image" Target="../media/image140.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20.png"/><Relationship Id="rId4" Type="http://schemas.openxmlformats.org/officeDocument/2006/relationships/image" Target="../media/image110.pn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4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81200"/>
            <a:ext cx="7623175" cy="1295400"/>
          </a:xfrm>
        </p:spPr>
        <p:txBody>
          <a:bodyPr>
            <a:normAutofit/>
          </a:bodyPr>
          <a:lstStyle/>
          <a:p>
            <a:pPr algn="l" fontAlgn="base">
              <a:spcAft>
                <a:spcPct val="0"/>
              </a:spcAft>
            </a:pPr>
            <a:r>
              <a:rPr lang="en-US" sz="4800" dirty="0">
                <a:solidFill>
                  <a:schemeClr val="tx2"/>
                </a:solidFill>
              </a:rPr>
              <a:t>Stable and Flexible </a:t>
            </a:r>
            <a:r>
              <a:rPr lang="en-US" sz="4800" dirty="0" err="1">
                <a:solidFill>
                  <a:schemeClr val="tx2"/>
                </a:solidFill>
              </a:rPr>
              <a:t>iBGP</a:t>
            </a:r>
            <a:endParaRPr lang="en-US" sz="4800" dirty="0">
              <a:solidFill>
                <a:schemeClr val="tx2"/>
              </a:solidFill>
            </a:endParaRPr>
          </a:p>
        </p:txBody>
      </p:sp>
      <p:sp>
        <p:nvSpPr>
          <p:cNvPr id="2051" name="Rectangle 3"/>
          <p:cNvSpPr>
            <a:spLocks noGrp="1" noChangeArrowheads="1"/>
          </p:cNvSpPr>
          <p:nvPr>
            <p:ph type="subTitle" idx="1"/>
          </p:nvPr>
        </p:nvSpPr>
        <p:spPr>
          <a:xfrm>
            <a:off x="1981200" y="4191000"/>
            <a:ext cx="6553200" cy="1752600"/>
          </a:xfrm>
        </p:spPr>
        <p:txBody>
          <a:bodyPr>
            <a:normAutofit/>
          </a:bodyPr>
          <a:lstStyle/>
          <a:p>
            <a:pPr algn="l" fontAlgn="base">
              <a:spcAft>
                <a:spcPct val="0"/>
              </a:spcAft>
              <a:buClr>
                <a:schemeClr val="accent1"/>
              </a:buClr>
              <a:buSzPct val="65000"/>
            </a:pPr>
            <a:r>
              <a:rPr lang="en-US" sz="2800" dirty="0">
                <a:solidFill>
                  <a:schemeClr val="tx1"/>
                </a:solidFill>
              </a:rPr>
              <a:t>Lu </a:t>
            </a:r>
            <a:r>
              <a:rPr lang="en-US" sz="2800" dirty="0" err="1">
                <a:solidFill>
                  <a:schemeClr val="tx1"/>
                </a:solidFill>
              </a:rPr>
              <a:t>Ren</a:t>
            </a:r>
            <a:endParaRPr lang="en-US" sz="2800" dirty="0">
              <a:solidFill>
                <a:schemeClr val="tx1"/>
              </a:solidFill>
            </a:endParaRPr>
          </a:p>
          <a:p>
            <a:pPr algn="l" fontAlgn="base">
              <a:spcAft>
                <a:spcPct val="0"/>
              </a:spcAft>
              <a:buClr>
                <a:schemeClr val="accent1"/>
              </a:buClr>
              <a:buSzPct val="65000"/>
            </a:pPr>
            <a:r>
              <a:rPr lang="en-US" sz="2800" dirty="0">
                <a:solidFill>
                  <a:schemeClr val="tx1"/>
                </a:solidFill>
              </a:rPr>
              <a:t>Advisor: Prof. Boon </a:t>
            </a:r>
            <a:r>
              <a:rPr lang="en-US" sz="2800" dirty="0" err="1">
                <a:solidFill>
                  <a:schemeClr val="tx1"/>
                </a:solidFill>
              </a:rPr>
              <a:t>Thau</a:t>
            </a:r>
            <a:r>
              <a:rPr lang="en-US" sz="2800" dirty="0">
                <a:solidFill>
                  <a:schemeClr val="tx1"/>
                </a:solidFill>
              </a:rPr>
              <a:t> Loo</a:t>
            </a:r>
          </a:p>
          <a:p>
            <a:pPr algn="l" fontAlgn="base">
              <a:spcAft>
                <a:spcPct val="0"/>
              </a:spcAft>
              <a:buClr>
                <a:schemeClr val="accent1"/>
              </a:buClr>
              <a:buSzPct val="65000"/>
            </a:pPr>
            <a:r>
              <a:rPr lang="en-US" sz="2800" dirty="0">
                <a:solidFill>
                  <a:schemeClr val="tx1"/>
                </a:solidFill>
              </a:rPr>
              <a:t>Sept. 26th, 2011</a:t>
            </a:r>
          </a:p>
        </p:txBody>
      </p:sp>
    </p:spTree>
    <p:extLst>
      <p:ext uri="{BB962C8B-B14F-4D97-AF65-F5344CB8AC3E}">
        <p14:creationId xmlns:p14="http://schemas.microsoft.com/office/powerpoint/2010/main" val="3737076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32766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a:t>
            </a:r>
          </a:p>
        </p:txBody>
      </p:sp>
      <p:sp>
        <p:nvSpPr>
          <p:cNvPr id="2" name="Regular Pentagon 1"/>
          <p:cNvSpPr/>
          <p:nvPr/>
        </p:nvSpPr>
        <p:spPr>
          <a:xfrm>
            <a:off x="2917624" y="216589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3" name="Oval 2"/>
          <p:cNvSpPr/>
          <p:nvPr/>
        </p:nvSpPr>
        <p:spPr>
          <a:xfrm>
            <a:off x="2917624" y="3511824"/>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8" name="Oval 7"/>
          <p:cNvSpPr/>
          <p:nvPr/>
        </p:nvSpPr>
        <p:spPr>
          <a:xfrm>
            <a:off x="4120750" y="3511824"/>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10" name="Oval 9"/>
          <p:cNvSpPr/>
          <p:nvPr/>
        </p:nvSpPr>
        <p:spPr>
          <a:xfrm>
            <a:off x="5323877" y="3511824"/>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11" name="Regular Pentagon 10"/>
          <p:cNvSpPr/>
          <p:nvPr/>
        </p:nvSpPr>
        <p:spPr>
          <a:xfrm>
            <a:off x="5323877" y="216589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5" name="Straight Connector 4"/>
          <p:cNvCxnSpPr>
            <a:stCxn id="2" idx="5"/>
            <a:endCxn id="11" idx="1"/>
          </p:cNvCxnSpPr>
          <p:nvPr/>
        </p:nvCxnSpPr>
        <p:spPr>
          <a:xfrm>
            <a:off x="3477693" y="236963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 idx="3"/>
            <a:endCxn id="3" idx="0"/>
          </p:cNvCxnSpPr>
          <p:nvPr/>
        </p:nvCxnSpPr>
        <p:spPr>
          <a:xfrm>
            <a:off x="3197659" y="2699290"/>
            <a:ext cx="0" cy="81253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8" idx="1"/>
            <a:endCxn id="2" idx="4"/>
          </p:cNvCxnSpPr>
          <p:nvPr/>
        </p:nvCxnSpPr>
        <p:spPr>
          <a:xfrm flipH="1" flipV="1">
            <a:off x="3370730" y="2699289"/>
            <a:ext cx="832040" cy="89455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0"/>
            <a:endCxn id="11" idx="3"/>
          </p:cNvCxnSpPr>
          <p:nvPr/>
        </p:nvCxnSpPr>
        <p:spPr>
          <a:xfrm flipV="1">
            <a:off x="5603912" y="2699290"/>
            <a:ext cx="0" cy="81253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2667000" y="1943100"/>
            <a:ext cx="3581400" cy="2324100"/>
          </a:xfrm>
          <a:prstGeom prst="round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accent1"/>
                </a:solidFill>
              </a:rPr>
              <a:t>AS1</a:t>
            </a:r>
            <a:endParaRPr lang="en-US" sz="3200" b="1" dirty="0">
              <a:solidFill>
                <a:schemeClr val="accent1"/>
              </a:solidFill>
            </a:endParaRPr>
          </a:p>
        </p:txBody>
      </p:sp>
      <p:sp>
        <p:nvSpPr>
          <p:cNvPr id="29" name="Rounded Rectangle 28"/>
          <p:cNvSpPr/>
          <p:nvPr/>
        </p:nvSpPr>
        <p:spPr>
          <a:xfrm>
            <a:off x="2837330" y="4800600"/>
            <a:ext cx="1066800" cy="685800"/>
          </a:xfrm>
          <a:prstGeom prst="round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accent1"/>
                </a:solidFill>
              </a:rPr>
              <a:t>AS2</a:t>
            </a:r>
            <a:endParaRPr lang="en-US" sz="3200" b="1" dirty="0">
              <a:solidFill>
                <a:schemeClr val="accent1"/>
              </a:solidFill>
            </a:endParaRPr>
          </a:p>
        </p:txBody>
      </p:sp>
      <p:sp>
        <p:nvSpPr>
          <p:cNvPr id="30" name="Rounded Rectangle 29"/>
          <p:cNvSpPr/>
          <p:nvPr/>
        </p:nvSpPr>
        <p:spPr>
          <a:xfrm>
            <a:off x="4893347" y="4800600"/>
            <a:ext cx="1066800" cy="685800"/>
          </a:xfrm>
          <a:prstGeom prst="round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accent1"/>
                </a:solidFill>
              </a:rPr>
              <a:t>AS3</a:t>
            </a:r>
            <a:endParaRPr lang="en-US" sz="3200" b="1" dirty="0">
              <a:solidFill>
                <a:schemeClr val="accent1"/>
              </a:solidFill>
            </a:endParaRPr>
          </a:p>
        </p:txBody>
      </p:sp>
      <p:sp>
        <p:nvSpPr>
          <p:cNvPr id="32" name="Rounded Rectangle 31"/>
          <p:cNvSpPr/>
          <p:nvPr/>
        </p:nvSpPr>
        <p:spPr>
          <a:xfrm>
            <a:off x="3882235" y="5867400"/>
            <a:ext cx="1066800" cy="685800"/>
          </a:xfrm>
          <a:prstGeom prst="round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accent1"/>
                </a:solidFill>
              </a:rPr>
              <a:t>AS4</a:t>
            </a:r>
            <a:endParaRPr lang="en-US" sz="3200" b="1" dirty="0">
              <a:solidFill>
                <a:schemeClr val="accent1"/>
              </a:solidFill>
            </a:endParaRPr>
          </a:p>
        </p:txBody>
      </p:sp>
      <p:cxnSp>
        <p:nvCxnSpPr>
          <p:cNvPr id="16" name="Straight Connector 15"/>
          <p:cNvCxnSpPr>
            <a:stCxn id="3" idx="4"/>
            <a:endCxn id="29" idx="0"/>
          </p:cNvCxnSpPr>
          <p:nvPr/>
        </p:nvCxnSpPr>
        <p:spPr>
          <a:xfrm>
            <a:off x="3197659" y="4071894"/>
            <a:ext cx="173071" cy="72870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5"/>
            <a:endCxn id="30" idx="0"/>
          </p:cNvCxnSpPr>
          <p:nvPr/>
        </p:nvCxnSpPr>
        <p:spPr>
          <a:xfrm>
            <a:off x="4598800" y="3989874"/>
            <a:ext cx="827947" cy="81072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9" idx="2"/>
            <a:endCxn id="32" idx="0"/>
          </p:cNvCxnSpPr>
          <p:nvPr/>
        </p:nvCxnSpPr>
        <p:spPr>
          <a:xfrm>
            <a:off x="3370730" y="5486400"/>
            <a:ext cx="1044905"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30" idx="2"/>
            <a:endCxn id="32" idx="0"/>
          </p:cNvCxnSpPr>
          <p:nvPr/>
        </p:nvCxnSpPr>
        <p:spPr>
          <a:xfrm flipH="1">
            <a:off x="4415635" y="5486400"/>
            <a:ext cx="1011112" cy="381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4"/>
            <a:endCxn id="30" idx="0"/>
          </p:cNvCxnSpPr>
          <p:nvPr/>
        </p:nvCxnSpPr>
        <p:spPr>
          <a:xfrm flipH="1">
            <a:off x="5426747" y="4071894"/>
            <a:ext cx="177165" cy="72870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919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32766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a:t>
            </a:r>
          </a:p>
        </p:txBody>
      </p:sp>
      <p:sp>
        <p:nvSpPr>
          <p:cNvPr id="2" name="Regular Pentagon 1"/>
          <p:cNvSpPr/>
          <p:nvPr/>
        </p:nvSpPr>
        <p:spPr>
          <a:xfrm>
            <a:off x="1219200"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3" name="Oval 2"/>
          <p:cNvSpPr/>
          <p:nvPr/>
        </p:nvSpPr>
        <p:spPr>
          <a:xfrm>
            <a:off x="1219200" y="4572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8" name="Oval 7"/>
          <p:cNvSpPr/>
          <p:nvPr/>
        </p:nvSpPr>
        <p:spPr>
          <a:xfrm>
            <a:off x="2514599"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10" name="Oval 9"/>
          <p:cNvSpPr/>
          <p:nvPr/>
        </p:nvSpPr>
        <p:spPr>
          <a:xfrm>
            <a:off x="3633075"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11" name="Regular Pentagon 10"/>
          <p:cNvSpPr/>
          <p:nvPr/>
        </p:nvSpPr>
        <p:spPr>
          <a:xfrm>
            <a:off x="3625453"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5" name="Straight Connector 4"/>
          <p:cNvCxnSpPr>
            <a:stCxn id="2" idx="5"/>
            <a:endCxn id="11" idx="1"/>
          </p:cNvCxnSpPr>
          <p:nvPr/>
        </p:nvCxnSpPr>
        <p:spPr>
          <a:xfrm>
            <a:off x="1779269" y="271834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 idx="3"/>
          </p:cNvCxnSpPr>
          <p:nvPr/>
        </p:nvCxnSpPr>
        <p:spPr>
          <a:xfrm>
            <a:off x="1499235" y="3048000"/>
            <a:ext cx="0" cy="152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8" idx="1"/>
            <a:endCxn id="2" idx="4"/>
          </p:cNvCxnSpPr>
          <p:nvPr/>
        </p:nvCxnSpPr>
        <p:spPr>
          <a:xfrm flipH="1" flipV="1">
            <a:off x="1672306" y="3047999"/>
            <a:ext cx="924313" cy="1625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0"/>
            <a:endCxn id="11" idx="3"/>
          </p:cNvCxnSpPr>
          <p:nvPr/>
        </p:nvCxnSpPr>
        <p:spPr>
          <a:xfrm flipH="1" flipV="1">
            <a:off x="3905488" y="3048000"/>
            <a:ext cx="7622" cy="154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Up Arrow 21"/>
          <p:cNvSpPr/>
          <p:nvPr/>
        </p:nvSpPr>
        <p:spPr>
          <a:xfrm>
            <a:off x="2254447" y="5151120"/>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24" name="Up Arrow 23"/>
          <p:cNvSpPr/>
          <p:nvPr/>
        </p:nvSpPr>
        <p:spPr>
          <a:xfrm>
            <a:off x="3404235" y="5151120"/>
            <a:ext cx="100250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r>
              <a:rPr lang="en-US" sz="2400" b="1" dirty="0" smtClean="0">
                <a:solidFill>
                  <a:schemeClr val="accent1"/>
                </a:solidFill>
              </a:rPr>
              <a:t>0</a:t>
            </a:r>
            <a:endParaRPr lang="en-US" sz="2400" b="1" dirty="0">
              <a:solidFill>
                <a:schemeClr val="accent1"/>
              </a:solidFill>
            </a:endParaRPr>
          </a:p>
        </p:txBody>
      </p:sp>
      <p:sp>
        <p:nvSpPr>
          <p:cNvPr id="31" name="Up Arrow 30"/>
          <p:cNvSpPr/>
          <p:nvPr/>
        </p:nvSpPr>
        <p:spPr>
          <a:xfrm>
            <a:off x="963691" y="5151120"/>
            <a:ext cx="1071087" cy="838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37" name="Regular Pentagon 36"/>
          <p:cNvSpPr/>
          <p:nvPr/>
        </p:nvSpPr>
        <p:spPr>
          <a:xfrm>
            <a:off x="5562600" y="238125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38" name="Oval 37"/>
          <p:cNvSpPr/>
          <p:nvPr/>
        </p:nvSpPr>
        <p:spPr>
          <a:xfrm>
            <a:off x="5564745" y="3300464"/>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cxnSp>
        <p:nvCxnSpPr>
          <p:cNvPr id="39" name="Straight Connector 38"/>
          <p:cNvCxnSpPr/>
          <p:nvPr/>
        </p:nvCxnSpPr>
        <p:spPr>
          <a:xfrm>
            <a:off x="5562600" y="4343400"/>
            <a:ext cx="56221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1" name="Up Arrow 40"/>
          <p:cNvSpPr/>
          <p:nvPr/>
        </p:nvSpPr>
        <p:spPr>
          <a:xfrm>
            <a:off x="5307091" y="4871085"/>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34821" name="TextBox 34820"/>
          <p:cNvSpPr txBox="1"/>
          <p:nvPr/>
        </p:nvSpPr>
        <p:spPr>
          <a:xfrm>
            <a:off x="6378178" y="2419350"/>
            <a:ext cx="2362200" cy="461665"/>
          </a:xfrm>
          <a:prstGeom prst="rect">
            <a:avLst/>
          </a:prstGeom>
          <a:noFill/>
        </p:spPr>
        <p:txBody>
          <a:bodyPr wrap="square" rtlCol="0">
            <a:spAutoFit/>
          </a:bodyPr>
          <a:lstStyle/>
          <a:p>
            <a:r>
              <a:rPr lang="en-US" sz="2400" dirty="0" smtClean="0"/>
              <a:t>Route Reflector</a:t>
            </a:r>
            <a:endParaRPr lang="en-US" sz="2400" dirty="0"/>
          </a:p>
        </p:txBody>
      </p:sp>
      <p:sp>
        <p:nvSpPr>
          <p:cNvPr id="43" name="TextBox 42"/>
          <p:cNvSpPr txBox="1"/>
          <p:nvPr/>
        </p:nvSpPr>
        <p:spPr>
          <a:xfrm>
            <a:off x="6359128" y="3373121"/>
            <a:ext cx="2362200" cy="461665"/>
          </a:xfrm>
          <a:prstGeom prst="rect">
            <a:avLst/>
          </a:prstGeom>
          <a:noFill/>
        </p:spPr>
        <p:txBody>
          <a:bodyPr wrap="square" rtlCol="0">
            <a:spAutoFit/>
          </a:bodyPr>
          <a:lstStyle/>
          <a:p>
            <a:r>
              <a:rPr lang="en-US" sz="2400" dirty="0" smtClean="0"/>
              <a:t>Border Router</a:t>
            </a:r>
            <a:endParaRPr lang="en-US" sz="2400" dirty="0"/>
          </a:p>
        </p:txBody>
      </p:sp>
      <p:sp>
        <p:nvSpPr>
          <p:cNvPr id="44" name="TextBox 43"/>
          <p:cNvSpPr txBox="1"/>
          <p:nvPr/>
        </p:nvSpPr>
        <p:spPr>
          <a:xfrm>
            <a:off x="6419850" y="4130656"/>
            <a:ext cx="2362200" cy="461665"/>
          </a:xfrm>
          <a:prstGeom prst="rect">
            <a:avLst/>
          </a:prstGeom>
          <a:noFill/>
        </p:spPr>
        <p:txBody>
          <a:bodyPr wrap="square" rtlCol="0">
            <a:spAutoFit/>
          </a:bodyPr>
          <a:lstStyle/>
          <a:p>
            <a:r>
              <a:rPr lang="en-US" sz="2400" dirty="0" err="1" smtClean="0"/>
              <a:t>iBGP</a:t>
            </a:r>
            <a:r>
              <a:rPr lang="en-US" sz="2400" dirty="0" smtClean="0"/>
              <a:t> Session</a:t>
            </a:r>
            <a:endParaRPr lang="en-US" sz="2400" dirty="0"/>
          </a:p>
        </p:txBody>
      </p:sp>
      <p:sp>
        <p:nvSpPr>
          <p:cNvPr id="45" name="TextBox 44"/>
          <p:cNvSpPr txBox="1"/>
          <p:nvPr/>
        </p:nvSpPr>
        <p:spPr>
          <a:xfrm>
            <a:off x="6438900" y="5059352"/>
            <a:ext cx="2362200" cy="461665"/>
          </a:xfrm>
          <a:prstGeom prst="rect">
            <a:avLst/>
          </a:prstGeom>
          <a:noFill/>
        </p:spPr>
        <p:txBody>
          <a:bodyPr wrap="square" rtlCol="0">
            <a:spAutoFit/>
          </a:bodyPr>
          <a:lstStyle/>
          <a:p>
            <a:r>
              <a:rPr lang="en-US" sz="2400" dirty="0" smtClean="0"/>
              <a:t>Ingress MED</a:t>
            </a:r>
            <a:endParaRPr lang="en-US" sz="2400" dirty="0"/>
          </a:p>
        </p:txBody>
      </p:sp>
      <p:sp>
        <p:nvSpPr>
          <p:cNvPr id="34822" name="TextBox 34821"/>
          <p:cNvSpPr txBox="1"/>
          <p:nvPr/>
        </p:nvSpPr>
        <p:spPr>
          <a:xfrm>
            <a:off x="2432267" y="2781300"/>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47" name="TextBox 46"/>
          <p:cNvSpPr txBox="1"/>
          <p:nvPr/>
        </p:nvSpPr>
        <p:spPr>
          <a:xfrm>
            <a:off x="4031813" y="3556083"/>
            <a:ext cx="540187" cy="461665"/>
          </a:xfrm>
          <a:prstGeom prst="rect">
            <a:avLst/>
          </a:prstGeom>
          <a:noFill/>
          <a:ln>
            <a:noFill/>
          </a:ln>
        </p:spPr>
        <p:txBody>
          <a:bodyPr wrap="square" rtlCol="0">
            <a:spAutoFit/>
          </a:bodyPr>
          <a:lstStyle/>
          <a:p>
            <a:r>
              <a:rPr lang="en-US" sz="2400" b="1" dirty="0">
                <a:solidFill>
                  <a:schemeClr val="accent1"/>
                </a:solidFill>
              </a:rPr>
              <a:t>4</a:t>
            </a:r>
          </a:p>
        </p:txBody>
      </p:sp>
      <p:sp>
        <p:nvSpPr>
          <p:cNvPr id="48" name="TextBox 47"/>
          <p:cNvSpPr txBox="1"/>
          <p:nvPr/>
        </p:nvSpPr>
        <p:spPr>
          <a:xfrm>
            <a:off x="1033057" y="3680382"/>
            <a:ext cx="540187" cy="461665"/>
          </a:xfrm>
          <a:prstGeom prst="rect">
            <a:avLst/>
          </a:prstGeom>
          <a:noFill/>
          <a:ln>
            <a:noFill/>
          </a:ln>
        </p:spPr>
        <p:txBody>
          <a:bodyPr wrap="square" rtlCol="0">
            <a:spAutoFit/>
          </a:bodyPr>
          <a:lstStyle/>
          <a:p>
            <a:r>
              <a:rPr lang="en-US" sz="2400" b="1" dirty="0">
                <a:solidFill>
                  <a:schemeClr val="accent1"/>
                </a:solidFill>
              </a:rPr>
              <a:t>2</a:t>
            </a:r>
          </a:p>
        </p:txBody>
      </p:sp>
      <p:sp>
        <p:nvSpPr>
          <p:cNvPr id="49" name="TextBox 48"/>
          <p:cNvSpPr txBox="1"/>
          <p:nvPr/>
        </p:nvSpPr>
        <p:spPr>
          <a:xfrm>
            <a:off x="1825406" y="3911214"/>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Tree>
    <p:extLst>
      <p:ext uri="{BB962C8B-B14F-4D97-AF65-F5344CB8AC3E}">
        <p14:creationId xmlns:p14="http://schemas.microsoft.com/office/powerpoint/2010/main" val="1169423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64008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 – Stage 0</a:t>
            </a:r>
          </a:p>
        </p:txBody>
      </p:sp>
      <p:graphicFrame>
        <p:nvGraphicFramePr>
          <p:cNvPr id="4" name="Table 3"/>
          <p:cNvGraphicFramePr>
            <a:graphicFrameLocks noGrp="1"/>
          </p:cNvGraphicFramePr>
          <p:nvPr>
            <p:extLst>
              <p:ext uri="{D42A27DB-BD31-4B8C-83A1-F6EECF244321}">
                <p14:modId xmlns:p14="http://schemas.microsoft.com/office/powerpoint/2010/main" val="920522956"/>
              </p:ext>
            </p:extLst>
          </p:nvPr>
        </p:nvGraphicFramePr>
        <p:xfrm>
          <a:off x="4876800" y="2567862"/>
          <a:ext cx="3657600" cy="111252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2</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r>
              <a:tr h="370840">
                <a:tc>
                  <a:txBody>
                    <a:bodyPr/>
                    <a:lstStyle/>
                    <a:p>
                      <a:r>
                        <a:rPr lang="en-US" dirty="0" smtClean="0"/>
                        <a:t>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r>
            </a:tbl>
          </a:graphicData>
        </a:graphic>
      </p:graphicFrame>
      <p:sp>
        <p:nvSpPr>
          <p:cNvPr id="26" name="Regular Pentagon 25"/>
          <p:cNvSpPr/>
          <p:nvPr/>
        </p:nvSpPr>
        <p:spPr>
          <a:xfrm>
            <a:off x="1219200"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27" name="Oval 26"/>
          <p:cNvSpPr/>
          <p:nvPr/>
        </p:nvSpPr>
        <p:spPr>
          <a:xfrm>
            <a:off x="1219200" y="4572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28" name="Oval 27"/>
          <p:cNvSpPr/>
          <p:nvPr/>
        </p:nvSpPr>
        <p:spPr>
          <a:xfrm>
            <a:off x="2514599"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29" name="Oval 28"/>
          <p:cNvSpPr/>
          <p:nvPr/>
        </p:nvSpPr>
        <p:spPr>
          <a:xfrm>
            <a:off x="3633075"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30" name="Regular Pentagon 29"/>
          <p:cNvSpPr/>
          <p:nvPr/>
        </p:nvSpPr>
        <p:spPr>
          <a:xfrm>
            <a:off x="3625453"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32" name="Straight Connector 31"/>
          <p:cNvCxnSpPr>
            <a:stCxn id="26" idx="5"/>
            <a:endCxn id="30" idx="1"/>
          </p:cNvCxnSpPr>
          <p:nvPr/>
        </p:nvCxnSpPr>
        <p:spPr>
          <a:xfrm>
            <a:off x="1779269" y="271834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6" idx="3"/>
          </p:cNvCxnSpPr>
          <p:nvPr/>
        </p:nvCxnSpPr>
        <p:spPr>
          <a:xfrm>
            <a:off x="1499235" y="3048000"/>
            <a:ext cx="0" cy="152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1"/>
            <a:endCxn id="26" idx="4"/>
          </p:cNvCxnSpPr>
          <p:nvPr/>
        </p:nvCxnSpPr>
        <p:spPr>
          <a:xfrm flipH="1" flipV="1">
            <a:off x="1672306" y="3047999"/>
            <a:ext cx="924313" cy="1625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9" idx="0"/>
            <a:endCxn id="30" idx="3"/>
          </p:cNvCxnSpPr>
          <p:nvPr/>
        </p:nvCxnSpPr>
        <p:spPr>
          <a:xfrm flipH="1" flipV="1">
            <a:off x="3905488" y="3048000"/>
            <a:ext cx="7622" cy="154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Up Arrow 35"/>
          <p:cNvSpPr/>
          <p:nvPr/>
        </p:nvSpPr>
        <p:spPr>
          <a:xfrm>
            <a:off x="2254447" y="5151120"/>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40" name="Up Arrow 39"/>
          <p:cNvSpPr/>
          <p:nvPr/>
        </p:nvSpPr>
        <p:spPr>
          <a:xfrm>
            <a:off x="3404235" y="5151120"/>
            <a:ext cx="100250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r>
              <a:rPr lang="en-US" sz="2400" b="1" dirty="0" smtClean="0">
                <a:solidFill>
                  <a:schemeClr val="accent1"/>
                </a:solidFill>
              </a:rPr>
              <a:t>0</a:t>
            </a:r>
            <a:endParaRPr lang="en-US" sz="2400" b="1" dirty="0">
              <a:solidFill>
                <a:schemeClr val="accent1"/>
              </a:solidFill>
            </a:endParaRPr>
          </a:p>
        </p:txBody>
      </p:sp>
      <p:sp>
        <p:nvSpPr>
          <p:cNvPr id="42" name="Up Arrow 41"/>
          <p:cNvSpPr/>
          <p:nvPr/>
        </p:nvSpPr>
        <p:spPr>
          <a:xfrm>
            <a:off x="963691" y="5151120"/>
            <a:ext cx="1071087" cy="838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46" name="TextBox 45"/>
          <p:cNvSpPr txBox="1"/>
          <p:nvPr/>
        </p:nvSpPr>
        <p:spPr>
          <a:xfrm>
            <a:off x="2432267" y="2781300"/>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47" name="TextBox 46"/>
          <p:cNvSpPr txBox="1"/>
          <p:nvPr/>
        </p:nvSpPr>
        <p:spPr>
          <a:xfrm>
            <a:off x="4031813" y="3556083"/>
            <a:ext cx="540187" cy="461665"/>
          </a:xfrm>
          <a:prstGeom prst="rect">
            <a:avLst/>
          </a:prstGeom>
          <a:noFill/>
          <a:ln>
            <a:noFill/>
          </a:ln>
        </p:spPr>
        <p:txBody>
          <a:bodyPr wrap="square" rtlCol="0">
            <a:spAutoFit/>
          </a:bodyPr>
          <a:lstStyle/>
          <a:p>
            <a:r>
              <a:rPr lang="en-US" sz="2400" b="1" dirty="0">
                <a:solidFill>
                  <a:schemeClr val="accent1"/>
                </a:solidFill>
              </a:rPr>
              <a:t>4</a:t>
            </a:r>
          </a:p>
        </p:txBody>
      </p:sp>
      <p:sp>
        <p:nvSpPr>
          <p:cNvPr id="48" name="TextBox 47"/>
          <p:cNvSpPr txBox="1"/>
          <p:nvPr/>
        </p:nvSpPr>
        <p:spPr>
          <a:xfrm>
            <a:off x="1033057" y="3680382"/>
            <a:ext cx="540187" cy="461665"/>
          </a:xfrm>
          <a:prstGeom prst="rect">
            <a:avLst/>
          </a:prstGeom>
          <a:noFill/>
          <a:ln>
            <a:noFill/>
          </a:ln>
        </p:spPr>
        <p:txBody>
          <a:bodyPr wrap="square" rtlCol="0">
            <a:spAutoFit/>
          </a:bodyPr>
          <a:lstStyle/>
          <a:p>
            <a:r>
              <a:rPr lang="en-US" sz="2400" b="1" dirty="0">
                <a:solidFill>
                  <a:schemeClr val="accent1"/>
                </a:solidFill>
              </a:rPr>
              <a:t>2</a:t>
            </a:r>
          </a:p>
        </p:txBody>
      </p:sp>
      <p:sp>
        <p:nvSpPr>
          <p:cNvPr id="49" name="TextBox 48"/>
          <p:cNvSpPr txBox="1"/>
          <p:nvPr/>
        </p:nvSpPr>
        <p:spPr>
          <a:xfrm>
            <a:off x="1825406" y="3911214"/>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6" name="TextBox 5"/>
          <p:cNvSpPr txBox="1"/>
          <p:nvPr/>
        </p:nvSpPr>
        <p:spPr>
          <a:xfrm>
            <a:off x="4876800" y="2057400"/>
            <a:ext cx="2895600" cy="461665"/>
          </a:xfrm>
          <a:prstGeom prst="rect">
            <a:avLst/>
          </a:prstGeom>
          <a:noFill/>
        </p:spPr>
        <p:txBody>
          <a:bodyPr wrap="square" rtlCol="0">
            <a:spAutoFit/>
          </a:bodyPr>
          <a:lstStyle/>
          <a:p>
            <a:r>
              <a:rPr lang="en-US" sz="2400" dirty="0" smtClean="0"/>
              <a:t>R0’s routing table</a:t>
            </a:r>
            <a:endParaRPr lang="en-US" sz="2400" dirty="0"/>
          </a:p>
        </p:txBody>
      </p:sp>
      <p:graphicFrame>
        <p:nvGraphicFramePr>
          <p:cNvPr id="50" name="Table 49"/>
          <p:cNvGraphicFramePr>
            <a:graphicFrameLocks noGrp="1"/>
          </p:cNvGraphicFramePr>
          <p:nvPr>
            <p:extLst>
              <p:ext uri="{D42A27DB-BD31-4B8C-83A1-F6EECF244321}">
                <p14:modId xmlns:p14="http://schemas.microsoft.com/office/powerpoint/2010/main" val="3892674841"/>
              </p:ext>
            </p:extLst>
          </p:nvPr>
        </p:nvGraphicFramePr>
        <p:xfrm>
          <a:off x="4876800" y="4528210"/>
          <a:ext cx="3657600" cy="74168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4</a:t>
                      </a:r>
                      <a:endParaRPr lang="en-US" dirty="0"/>
                    </a:p>
                  </a:txBody>
                  <a:tcPr/>
                </a:tc>
              </a:tr>
            </a:tbl>
          </a:graphicData>
        </a:graphic>
      </p:graphicFrame>
      <p:sp>
        <p:nvSpPr>
          <p:cNvPr id="51" name="TextBox 50"/>
          <p:cNvSpPr txBox="1"/>
          <p:nvPr/>
        </p:nvSpPr>
        <p:spPr>
          <a:xfrm>
            <a:off x="4876800" y="4017748"/>
            <a:ext cx="2895600" cy="461665"/>
          </a:xfrm>
          <a:prstGeom prst="rect">
            <a:avLst/>
          </a:prstGeom>
          <a:noFill/>
        </p:spPr>
        <p:txBody>
          <a:bodyPr wrap="square" rtlCol="0">
            <a:spAutoFit/>
          </a:bodyPr>
          <a:lstStyle/>
          <a:p>
            <a:r>
              <a:rPr lang="en-US" sz="2400" dirty="0" smtClean="0"/>
              <a:t>R1’s routing table</a:t>
            </a:r>
            <a:endParaRPr lang="en-US" sz="2400" dirty="0"/>
          </a:p>
        </p:txBody>
      </p:sp>
    </p:spTree>
    <p:extLst>
      <p:ext uri="{BB962C8B-B14F-4D97-AF65-F5344CB8AC3E}">
        <p14:creationId xmlns:p14="http://schemas.microsoft.com/office/powerpoint/2010/main" val="3931282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64008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 – Stage 1</a:t>
            </a:r>
          </a:p>
        </p:txBody>
      </p:sp>
      <p:graphicFrame>
        <p:nvGraphicFramePr>
          <p:cNvPr id="4" name="Table 3"/>
          <p:cNvGraphicFramePr>
            <a:graphicFrameLocks noGrp="1"/>
          </p:cNvGraphicFramePr>
          <p:nvPr>
            <p:extLst>
              <p:ext uri="{D42A27DB-BD31-4B8C-83A1-F6EECF244321}">
                <p14:modId xmlns:p14="http://schemas.microsoft.com/office/powerpoint/2010/main" val="2574568873"/>
              </p:ext>
            </p:extLst>
          </p:nvPr>
        </p:nvGraphicFramePr>
        <p:xfrm>
          <a:off x="4876800" y="2567862"/>
          <a:ext cx="3657600" cy="148336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2*</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r>
              <a:tr h="370840">
                <a:tc>
                  <a:txBody>
                    <a:bodyPr/>
                    <a:lstStyle/>
                    <a:p>
                      <a:r>
                        <a:rPr lang="en-US" i="0" dirty="0" smtClean="0"/>
                        <a:t>3</a:t>
                      </a:r>
                      <a:endParaRPr lang="en-US" i="0" dirty="0"/>
                    </a:p>
                  </a:txBody>
                  <a:tcPr/>
                </a:tc>
                <a:tc>
                  <a:txBody>
                    <a:bodyPr/>
                    <a:lstStyle/>
                    <a:p>
                      <a:r>
                        <a:rPr lang="en-US" i="0" dirty="0" smtClean="0"/>
                        <a:t>30</a:t>
                      </a:r>
                      <a:endParaRPr lang="en-US" i="0" dirty="0"/>
                    </a:p>
                  </a:txBody>
                  <a:tcPr/>
                </a:tc>
                <a:tc>
                  <a:txBody>
                    <a:bodyPr/>
                    <a:lstStyle/>
                    <a:p>
                      <a:r>
                        <a:rPr lang="en-US" i="0" dirty="0" smtClean="0"/>
                        <a:t>1</a:t>
                      </a:r>
                      <a:endParaRPr lang="en-US" i="0" dirty="0"/>
                    </a:p>
                  </a:txBody>
                  <a:tcPr/>
                </a:tc>
              </a:tr>
              <a:tr h="370840">
                <a:tc>
                  <a:txBody>
                    <a:bodyPr/>
                    <a:lstStyle/>
                    <a:p>
                      <a:r>
                        <a:rPr lang="en-US" b="1" dirty="0" smtClean="0">
                          <a:solidFill>
                            <a:srgbClr val="FF0000"/>
                          </a:solidFill>
                        </a:rPr>
                        <a:t>4</a:t>
                      </a:r>
                      <a:endParaRPr lang="en-US" b="1" dirty="0">
                        <a:solidFill>
                          <a:srgbClr val="FF0000"/>
                        </a:solidFill>
                      </a:endParaRPr>
                    </a:p>
                  </a:txBody>
                  <a:tcPr/>
                </a:tc>
                <a:tc>
                  <a:txBody>
                    <a:bodyPr/>
                    <a:lstStyle/>
                    <a:p>
                      <a:r>
                        <a:rPr lang="en-US" b="1" dirty="0" smtClean="0">
                          <a:solidFill>
                            <a:srgbClr val="FF0000"/>
                          </a:solidFill>
                        </a:rPr>
                        <a:t>20</a:t>
                      </a:r>
                      <a:endParaRPr lang="en-US" b="1" dirty="0">
                        <a:solidFill>
                          <a:srgbClr val="FF0000"/>
                        </a:solidFill>
                      </a:endParaRPr>
                    </a:p>
                  </a:txBody>
                  <a:tcPr/>
                </a:tc>
                <a:tc>
                  <a:txBody>
                    <a:bodyPr/>
                    <a:lstStyle/>
                    <a:p>
                      <a:r>
                        <a:rPr lang="en-US" b="1" dirty="0" smtClean="0">
                          <a:solidFill>
                            <a:srgbClr val="FF0000"/>
                          </a:solidFill>
                        </a:rPr>
                        <a:t>5</a:t>
                      </a:r>
                      <a:endParaRPr lang="en-US" b="1" dirty="0">
                        <a:solidFill>
                          <a:srgbClr val="FF0000"/>
                        </a:solidFill>
                      </a:endParaRPr>
                    </a:p>
                  </a:txBody>
                  <a:tcPr/>
                </a:tc>
              </a:tr>
            </a:tbl>
          </a:graphicData>
        </a:graphic>
      </p:graphicFrame>
      <p:sp>
        <p:nvSpPr>
          <p:cNvPr id="26" name="Regular Pentagon 25"/>
          <p:cNvSpPr/>
          <p:nvPr/>
        </p:nvSpPr>
        <p:spPr>
          <a:xfrm>
            <a:off x="1219200"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27" name="Oval 26"/>
          <p:cNvSpPr/>
          <p:nvPr/>
        </p:nvSpPr>
        <p:spPr>
          <a:xfrm>
            <a:off x="1219200" y="4572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28" name="Oval 27"/>
          <p:cNvSpPr/>
          <p:nvPr/>
        </p:nvSpPr>
        <p:spPr>
          <a:xfrm>
            <a:off x="2514599"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29" name="Oval 28"/>
          <p:cNvSpPr/>
          <p:nvPr/>
        </p:nvSpPr>
        <p:spPr>
          <a:xfrm>
            <a:off x="3633075"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30" name="Regular Pentagon 29"/>
          <p:cNvSpPr/>
          <p:nvPr/>
        </p:nvSpPr>
        <p:spPr>
          <a:xfrm>
            <a:off x="3625453"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32" name="Straight Connector 31"/>
          <p:cNvCxnSpPr>
            <a:stCxn id="26" idx="5"/>
            <a:endCxn id="30" idx="1"/>
          </p:cNvCxnSpPr>
          <p:nvPr/>
        </p:nvCxnSpPr>
        <p:spPr>
          <a:xfrm>
            <a:off x="1779269" y="271834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6" idx="3"/>
          </p:cNvCxnSpPr>
          <p:nvPr/>
        </p:nvCxnSpPr>
        <p:spPr>
          <a:xfrm>
            <a:off x="1499235" y="3048000"/>
            <a:ext cx="0" cy="152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1"/>
            <a:endCxn id="26" idx="4"/>
          </p:cNvCxnSpPr>
          <p:nvPr/>
        </p:nvCxnSpPr>
        <p:spPr>
          <a:xfrm flipH="1" flipV="1">
            <a:off x="1672306" y="3047999"/>
            <a:ext cx="924313" cy="1625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9" idx="0"/>
            <a:endCxn id="30" idx="3"/>
          </p:cNvCxnSpPr>
          <p:nvPr/>
        </p:nvCxnSpPr>
        <p:spPr>
          <a:xfrm flipH="1" flipV="1">
            <a:off x="3905488" y="3048000"/>
            <a:ext cx="7622" cy="154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Up Arrow 35"/>
          <p:cNvSpPr/>
          <p:nvPr/>
        </p:nvSpPr>
        <p:spPr>
          <a:xfrm>
            <a:off x="2254447" y="5151120"/>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40" name="Up Arrow 39"/>
          <p:cNvSpPr/>
          <p:nvPr/>
        </p:nvSpPr>
        <p:spPr>
          <a:xfrm>
            <a:off x="3404235" y="5151120"/>
            <a:ext cx="100250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r>
              <a:rPr lang="en-US" sz="2400" b="1" dirty="0" smtClean="0">
                <a:solidFill>
                  <a:schemeClr val="accent1"/>
                </a:solidFill>
              </a:rPr>
              <a:t>0</a:t>
            </a:r>
            <a:endParaRPr lang="en-US" sz="2400" b="1" dirty="0">
              <a:solidFill>
                <a:schemeClr val="accent1"/>
              </a:solidFill>
            </a:endParaRPr>
          </a:p>
        </p:txBody>
      </p:sp>
      <p:sp>
        <p:nvSpPr>
          <p:cNvPr id="42" name="Up Arrow 41"/>
          <p:cNvSpPr/>
          <p:nvPr/>
        </p:nvSpPr>
        <p:spPr>
          <a:xfrm>
            <a:off x="963691" y="5151120"/>
            <a:ext cx="1071087" cy="838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46" name="TextBox 45"/>
          <p:cNvSpPr txBox="1"/>
          <p:nvPr/>
        </p:nvSpPr>
        <p:spPr>
          <a:xfrm>
            <a:off x="2432267" y="2781300"/>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47" name="TextBox 46"/>
          <p:cNvSpPr txBox="1"/>
          <p:nvPr/>
        </p:nvSpPr>
        <p:spPr>
          <a:xfrm>
            <a:off x="4031813" y="3556083"/>
            <a:ext cx="540187" cy="461665"/>
          </a:xfrm>
          <a:prstGeom prst="rect">
            <a:avLst/>
          </a:prstGeom>
          <a:noFill/>
          <a:ln>
            <a:noFill/>
          </a:ln>
        </p:spPr>
        <p:txBody>
          <a:bodyPr wrap="square" rtlCol="0">
            <a:spAutoFit/>
          </a:bodyPr>
          <a:lstStyle/>
          <a:p>
            <a:r>
              <a:rPr lang="en-US" sz="2400" b="1" dirty="0">
                <a:solidFill>
                  <a:schemeClr val="accent1"/>
                </a:solidFill>
              </a:rPr>
              <a:t>4</a:t>
            </a:r>
          </a:p>
        </p:txBody>
      </p:sp>
      <p:sp>
        <p:nvSpPr>
          <p:cNvPr id="48" name="TextBox 47"/>
          <p:cNvSpPr txBox="1"/>
          <p:nvPr/>
        </p:nvSpPr>
        <p:spPr>
          <a:xfrm>
            <a:off x="1033057" y="3680382"/>
            <a:ext cx="540187" cy="461665"/>
          </a:xfrm>
          <a:prstGeom prst="rect">
            <a:avLst/>
          </a:prstGeom>
          <a:noFill/>
          <a:ln>
            <a:noFill/>
          </a:ln>
        </p:spPr>
        <p:txBody>
          <a:bodyPr wrap="square" rtlCol="0">
            <a:spAutoFit/>
          </a:bodyPr>
          <a:lstStyle/>
          <a:p>
            <a:r>
              <a:rPr lang="en-US" sz="2400" b="1" dirty="0">
                <a:solidFill>
                  <a:schemeClr val="accent1"/>
                </a:solidFill>
              </a:rPr>
              <a:t>2</a:t>
            </a:r>
          </a:p>
        </p:txBody>
      </p:sp>
      <p:sp>
        <p:nvSpPr>
          <p:cNvPr id="49" name="TextBox 48"/>
          <p:cNvSpPr txBox="1"/>
          <p:nvPr/>
        </p:nvSpPr>
        <p:spPr>
          <a:xfrm>
            <a:off x="1825406" y="3911214"/>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6" name="TextBox 5"/>
          <p:cNvSpPr txBox="1"/>
          <p:nvPr/>
        </p:nvSpPr>
        <p:spPr>
          <a:xfrm>
            <a:off x="4876800" y="2057400"/>
            <a:ext cx="2895600" cy="461665"/>
          </a:xfrm>
          <a:prstGeom prst="rect">
            <a:avLst/>
          </a:prstGeom>
          <a:noFill/>
        </p:spPr>
        <p:txBody>
          <a:bodyPr wrap="square" rtlCol="0">
            <a:spAutoFit/>
          </a:bodyPr>
          <a:lstStyle/>
          <a:p>
            <a:r>
              <a:rPr lang="en-US" sz="2400" dirty="0" smtClean="0"/>
              <a:t>R0’s routing table</a:t>
            </a:r>
            <a:endParaRPr lang="en-US" sz="2400" dirty="0"/>
          </a:p>
        </p:txBody>
      </p:sp>
      <p:graphicFrame>
        <p:nvGraphicFramePr>
          <p:cNvPr id="50" name="Table 49"/>
          <p:cNvGraphicFramePr>
            <a:graphicFrameLocks noGrp="1"/>
          </p:cNvGraphicFramePr>
          <p:nvPr>
            <p:extLst>
              <p:ext uri="{D42A27DB-BD31-4B8C-83A1-F6EECF244321}">
                <p14:modId xmlns:p14="http://schemas.microsoft.com/office/powerpoint/2010/main" val="1305380403"/>
              </p:ext>
            </p:extLst>
          </p:nvPr>
        </p:nvGraphicFramePr>
        <p:xfrm>
          <a:off x="4895850" y="5026173"/>
          <a:ext cx="3657600" cy="74168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4</a:t>
                      </a:r>
                      <a:endParaRPr lang="en-US" dirty="0"/>
                    </a:p>
                  </a:txBody>
                  <a:tcPr/>
                </a:tc>
              </a:tr>
            </a:tbl>
          </a:graphicData>
        </a:graphic>
      </p:graphicFrame>
      <p:sp>
        <p:nvSpPr>
          <p:cNvPr id="51" name="TextBox 50"/>
          <p:cNvSpPr txBox="1"/>
          <p:nvPr/>
        </p:nvSpPr>
        <p:spPr>
          <a:xfrm>
            <a:off x="4895850" y="4515711"/>
            <a:ext cx="2895600" cy="461665"/>
          </a:xfrm>
          <a:prstGeom prst="rect">
            <a:avLst/>
          </a:prstGeom>
          <a:noFill/>
        </p:spPr>
        <p:txBody>
          <a:bodyPr wrap="square" rtlCol="0">
            <a:spAutoFit/>
          </a:bodyPr>
          <a:lstStyle/>
          <a:p>
            <a:r>
              <a:rPr lang="en-US" sz="2400" dirty="0" smtClean="0"/>
              <a:t>R1’s routing table</a:t>
            </a:r>
            <a:endParaRPr lang="en-US" sz="2400" dirty="0"/>
          </a:p>
        </p:txBody>
      </p:sp>
      <p:cxnSp>
        <p:nvCxnSpPr>
          <p:cNvPr id="3" name="Straight Arrow Connector 2"/>
          <p:cNvCxnSpPr/>
          <p:nvPr/>
        </p:nvCxnSpPr>
        <p:spPr>
          <a:xfrm flipH="1">
            <a:off x="1779270" y="2514600"/>
            <a:ext cx="1878330" cy="4465"/>
          </a:xfrm>
          <a:prstGeom prst="straightConnector1">
            <a:avLst/>
          </a:prstGeom>
          <a:ln>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892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64008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 – Stage 2</a:t>
            </a:r>
          </a:p>
        </p:txBody>
      </p:sp>
      <p:graphicFrame>
        <p:nvGraphicFramePr>
          <p:cNvPr id="4" name="Table 3"/>
          <p:cNvGraphicFramePr>
            <a:graphicFrameLocks noGrp="1"/>
          </p:cNvGraphicFramePr>
          <p:nvPr>
            <p:extLst>
              <p:ext uri="{D42A27DB-BD31-4B8C-83A1-F6EECF244321}">
                <p14:modId xmlns:p14="http://schemas.microsoft.com/office/powerpoint/2010/main" val="4216478332"/>
              </p:ext>
            </p:extLst>
          </p:nvPr>
        </p:nvGraphicFramePr>
        <p:xfrm>
          <a:off x="4876800" y="2567862"/>
          <a:ext cx="3657600" cy="148336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2*</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r>
              <a:tr h="370840">
                <a:tc>
                  <a:txBody>
                    <a:bodyPr/>
                    <a:lstStyle/>
                    <a:p>
                      <a:r>
                        <a:rPr lang="en-US" dirty="0" smtClean="0"/>
                        <a:t>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5</a:t>
                      </a:r>
                      <a:endParaRPr lang="en-US" dirty="0"/>
                    </a:p>
                  </a:txBody>
                  <a:tcPr/>
                </a:tc>
              </a:tr>
            </a:tbl>
          </a:graphicData>
        </a:graphic>
      </p:graphicFrame>
      <p:sp>
        <p:nvSpPr>
          <p:cNvPr id="26" name="Regular Pentagon 25"/>
          <p:cNvSpPr/>
          <p:nvPr/>
        </p:nvSpPr>
        <p:spPr>
          <a:xfrm>
            <a:off x="1219200"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27" name="Oval 26"/>
          <p:cNvSpPr/>
          <p:nvPr/>
        </p:nvSpPr>
        <p:spPr>
          <a:xfrm>
            <a:off x="1219200" y="4572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28" name="Oval 27"/>
          <p:cNvSpPr/>
          <p:nvPr/>
        </p:nvSpPr>
        <p:spPr>
          <a:xfrm>
            <a:off x="2514599"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29" name="Oval 28"/>
          <p:cNvSpPr/>
          <p:nvPr/>
        </p:nvSpPr>
        <p:spPr>
          <a:xfrm>
            <a:off x="3633075"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30" name="Regular Pentagon 29"/>
          <p:cNvSpPr/>
          <p:nvPr/>
        </p:nvSpPr>
        <p:spPr>
          <a:xfrm>
            <a:off x="3625453"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32" name="Straight Connector 31"/>
          <p:cNvCxnSpPr>
            <a:stCxn id="26" idx="5"/>
            <a:endCxn id="30" idx="1"/>
          </p:cNvCxnSpPr>
          <p:nvPr/>
        </p:nvCxnSpPr>
        <p:spPr>
          <a:xfrm>
            <a:off x="1779269" y="271834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6" idx="3"/>
          </p:cNvCxnSpPr>
          <p:nvPr/>
        </p:nvCxnSpPr>
        <p:spPr>
          <a:xfrm>
            <a:off x="1499235" y="3048000"/>
            <a:ext cx="0" cy="152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1"/>
            <a:endCxn id="26" idx="4"/>
          </p:cNvCxnSpPr>
          <p:nvPr/>
        </p:nvCxnSpPr>
        <p:spPr>
          <a:xfrm flipH="1" flipV="1">
            <a:off x="1672306" y="3047999"/>
            <a:ext cx="924313" cy="1625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9" idx="0"/>
            <a:endCxn id="30" idx="3"/>
          </p:cNvCxnSpPr>
          <p:nvPr/>
        </p:nvCxnSpPr>
        <p:spPr>
          <a:xfrm flipH="1" flipV="1">
            <a:off x="3905488" y="3048000"/>
            <a:ext cx="7622" cy="154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Up Arrow 35"/>
          <p:cNvSpPr/>
          <p:nvPr/>
        </p:nvSpPr>
        <p:spPr>
          <a:xfrm>
            <a:off x="2254447" y="5151120"/>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40" name="Up Arrow 39"/>
          <p:cNvSpPr/>
          <p:nvPr/>
        </p:nvSpPr>
        <p:spPr>
          <a:xfrm>
            <a:off x="3404235" y="5151120"/>
            <a:ext cx="100250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r>
              <a:rPr lang="en-US" sz="2400" b="1" dirty="0" smtClean="0">
                <a:solidFill>
                  <a:schemeClr val="accent1"/>
                </a:solidFill>
              </a:rPr>
              <a:t>0</a:t>
            </a:r>
            <a:endParaRPr lang="en-US" sz="2400" b="1" dirty="0">
              <a:solidFill>
                <a:schemeClr val="accent1"/>
              </a:solidFill>
            </a:endParaRPr>
          </a:p>
        </p:txBody>
      </p:sp>
      <p:sp>
        <p:nvSpPr>
          <p:cNvPr id="42" name="Up Arrow 41"/>
          <p:cNvSpPr/>
          <p:nvPr/>
        </p:nvSpPr>
        <p:spPr>
          <a:xfrm>
            <a:off x="963691" y="5151120"/>
            <a:ext cx="1071087" cy="838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46" name="TextBox 45"/>
          <p:cNvSpPr txBox="1"/>
          <p:nvPr/>
        </p:nvSpPr>
        <p:spPr>
          <a:xfrm>
            <a:off x="2432267" y="2781300"/>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47" name="TextBox 46"/>
          <p:cNvSpPr txBox="1"/>
          <p:nvPr/>
        </p:nvSpPr>
        <p:spPr>
          <a:xfrm>
            <a:off x="4031813" y="3556083"/>
            <a:ext cx="540187" cy="461665"/>
          </a:xfrm>
          <a:prstGeom prst="rect">
            <a:avLst/>
          </a:prstGeom>
          <a:noFill/>
          <a:ln>
            <a:noFill/>
          </a:ln>
        </p:spPr>
        <p:txBody>
          <a:bodyPr wrap="square" rtlCol="0">
            <a:spAutoFit/>
          </a:bodyPr>
          <a:lstStyle/>
          <a:p>
            <a:r>
              <a:rPr lang="en-US" sz="2400" b="1" dirty="0">
                <a:solidFill>
                  <a:schemeClr val="accent1"/>
                </a:solidFill>
              </a:rPr>
              <a:t>4</a:t>
            </a:r>
          </a:p>
        </p:txBody>
      </p:sp>
      <p:sp>
        <p:nvSpPr>
          <p:cNvPr id="48" name="TextBox 47"/>
          <p:cNvSpPr txBox="1"/>
          <p:nvPr/>
        </p:nvSpPr>
        <p:spPr>
          <a:xfrm>
            <a:off x="1033057" y="3680382"/>
            <a:ext cx="540187" cy="461665"/>
          </a:xfrm>
          <a:prstGeom prst="rect">
            <a:avLst/>
          </a:prstGeom>
          <a:noFill/>
          <a:ln>
            <a:noFill/>
          </a:ln>
        </p:spPr>
        <p:txBody>
          <a:bodyPr wrap="square" rtlCol="0">
            <a:spAutoFit/>
          </a:bodyPr>
          <a:lstStyle/>
          <a:p>
            <a:r>
              <a:rPr lang="en-US" sz="2400" b="1" dirty="0">
                <a:solidFill>
                  <a:schemeClr val="accent1"/>
                </a:solidFill>
              </a:rPr>
              <a:t>2</a:t>
            </a:r>
          </a:p>
        </p:txBody>
      </p:sp>
      <p:sp>
        <p:nvSpPr>
          <p:cNvPr id="49" name="TextBox 48"/>
          <p:cNvSpPr txBox="1"/>
          <p:nvPr/>
        </p:nvSpPr>
        <p:spPr>
          <a:xfrm>
            <a:off x="1825406" y="3911214"/>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6" name="TextBox 5"/>
          <p:cNvSpPr txBox="1"/>
          <p:nvPr/>
        </p:nvSpPr>
        <p:spPr>
          <a:xfrm>
            <a:off x="4876800" y="2057400"/>
            <a:ext cx="2895600" cy="461665"/>
          </a:xfrm>
          <a:prstGeom prst="rect">
            <a:avLst/>
          </a:prstGeom>
          <a:noFill/>
        </p:spPr>
        <p:txBody>
          <a:bodyPr wrap="square" rtlCol="0">
            <a:spAutoFit/>
          </a:bodyPr>
          <a:lstStyle/>
          <a:p>
            <a:r>
              <a:rPr lang="en-US" sz="2400" dirty="0" smtClean="0"/>
              <a:t>R0’s routing table</a:t>
            </a:r>
            <a:endParaRPr lang="en-US" sz="2400" dirty="0"/>
          </a:p>
        </p:txBody>
      </p:sp>
      <p:graphicFrame>
        <p:nvGraphicFramePr>
          <p:cNvPr id="50" name="Table 49"/>
          <p:cNvGraphicFramePr>
            <a:graphicFrameLocks noGrp="1"/>
          </p:cNvGraphicFramePr>
          <p:nvPr>
            <p:extLst>
              <p:ext uri="{D42A27DB-BD31-4B8C-83A1-F6EECF244321}">
                <p14:modId xmlns:p14="http://schemas.microsoft.com/office/powerpoint/2010/main" val="4183608688"/>
              </p:ext>
            </p:extLst>
          </p:nvPr>
        </p:nvGraphicFramePr>
        <p:xfrm>
          <a:off x="4876800" y="4889589"/>
          <a:ext cx="3657600" cy="111252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4</a:t>
                      </a:r>
                      <a:endParaRPr lang="en-US" dirty="0"/>
                    </a:p>
                  </a:txBody>
                  <a:tcPr/>
                </a:tc>
              </a:tr>
              <a:tr h="370840">
                <a:tc>
                  <a:txBody>
                    <a:bodyPr/>
                    <a:lstStyle/>
                    <a:p>
                      <a:r>
                        <a:rPr lang="en-US" b="1" dirty="0" smtClean="0">
                          <a:solidFill>
                            <a:srgbClr val="FF0000"/>
                          </a:solidFill>
                        </a:rPr>
                        <a:t>2*</a:t>
                      </a:r>
                      <a:endParaRPr lang="en-US" b="1" dirty="0">
                        <a:solidFill>
                          <a:srgbClr val="FF0000"/>
                        </a:solidFill>
                      </a:endParaRPr>
                    </a:p>
                  </a:txBody>
                  <a:tcPr/>
                </a:tc>
                <a:tc>
                  <a:txBody>
                    <a:bodyPr/>
                    <a:lstStyle/>
                    <a:p>
                      <a:r>
                        <a:rPr lang="en-US" b="1" dirty="0" smtClean="0">
                          <a:solidFill>
                            <a:srgbClr val="FF0000"/>
                          </a:solidFill>
                        </a:rPr>
                        <a:t>-</a:t>
                      </a:r>
                      <a:endParaRPr lang="en-US" b="1" dirty="0">
                        <a:solidFill>
                          <a:srgbClr val="FF0000"/>
                        </a:solidFill>
                      </a:endParaRPr>
                    </a:p>
                  </a:txBody>
                  <a:tcPr/>
                </a:tc>
                <a:tc>
                  <a:txBody>
                    <a:bodyPr/>
                    <a:lstStyle/>
                    <a:p>
                      <a:r>
                        <a:rPr lang="en-US" b="1" dirty="0" smtClean="0">
                          <a:solidFill>
                            <a:srgbClr val="FF0000"/>
                          </a:solidFill>
                        </a:rPr>
                        <a:t>3</a:t>
                      </a:r>
                      <a:endParaRPr lang="en-US" b="1" dirty="0">
                        <a:solidFill>
                          <a:srgbClr val="FF0000"/>
                        </a:solidFill>
                      </a:endParaRPr>
                    </a:p>
                  </a:txBody>
                  <a:tcPr/>
                </a:tc>
              </a:tr>
            </a:tbl>
          </a:graphicData>
        </a:graphic>
      </p:graphicFrame>
      <p:sp>
        <p:nvSpPr>
          <p:cNvPr id="51" name="TextBox 50"/>
          <p:cNvSpPr txBox="1"/>
          <p:nvPr/>
        </p:nvSpPr>
        <p:spPr>
          <a:xfrm>
            <a:off x="4876800" y="4379127"/>
            <a:ext cx="2895600" cy="461665"/>
          </a:xfrm>
          <a:prstGeom prst="rect">
            <a:avLst/>
          </a:prstGeom>
          <a:noFill/>
        </p:spPr>
        <p:txBody>
          <a:bodyPr wrap="square" rtlCol="0">
            <a:spAutoFit/>
          </a:bodyPr>
          <a:lstStyle/>
          <a:p>
            <a:r>
              <a:rPr lang="en-US" sz="2400" dirty="0" smtClean="0"/>
              <a:t>R1’s routing table</a:t>
            </a:r>
            <a:endParaRPr lang="en-US" sz="2400" dirty="0"/>
          </a:p>
        </p:txBody>
      </p:sp>
      <p:cxnSp>
        <p:nvCxnSpPr>
          <p:cNvPr id="25" name="Straight Arrow Connector 24"/>
          <p:cNvCxnSpPr/>
          <p:nvPr/>
        </p:nvCxnSpPr>
        <p:spPr>
          <a:xfrm>
            <a:off x="1825406" y="2519065"/>
            <a:ext cx="1807669" cy="0"/>
          </a:xfrm>
          <a:prstGeom prst="straightConnector1">
            <a:avLst/>
          </a:prstGeom>
          <a:ln>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892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64008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 – Stage 3</a:t>
            </a:r>
          </a:p>
        </p:txBody>
      </p:sp>
      <p:graphicFrame>
        <p:nvGraphicFramePr>
          <p:cNvPr id="4" name="Table 3"/>
          <p:cNvGraphicFramePr>
            <a:graphicFrameLocks noGrp="1"/>
          </p:cNvGraphicFramePr>
          <p:nvPr>
            <p:extLst>
              <p:ext uri="{D42A27DB-BD31-4B8C-83A1-F6EECF244321}">
                <p14:modId xmlns:p14="http://schemas.microsoft.com/office/powerpoint/2010/main" val="3946846760"/>
              </p:ext>
            </p:extLst>
          </p:nvPr>
        </p:nvGraphicFramePr>
        <p:xfrm>
          <a:off x="4876800" y="2567862"/>
          <a:ext cx="3657600" cy="148336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2</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r>
              <a:tr h="370840">
                <a:tc>
                  <a:txBody>
                    <a:bodyPr/>
                    <a:lstStyle/>
                    <a:p>
                      <a:r>
                        <a:rPr lang="en-US" dirty="0" smtClean="0"/>
                        <a:t>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5</a:t>
                      </a:r>
                      <a:endParaRPr lang="en-US" dirty="0"/>
                    </a:p>
                  </a:txBody>
                  <a:tcPr/>
                </a:tc>
              </a:tr>
            </a:tbl>
          </a:graphicData>
        </a:graphic>
      </p:graphicFrame>
      <p:sp>
        <p:nvSpPr>
          <p:cNvPr id="26" name="Regular Pentagon 25"/>
          <p:cNvSpPr/>
          <p:nvPr/>
        </p:nvSpPr>
        <p:spPr>
          <a:xfrm>
            <a:off x="1219200"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27" name="Oval 26"/>
          <p:cNvSpPr/>
          <p:nvPr/>
        </p:nvSpPr>
        <p:spPr>
          <a:xfrm>
            <a:off x="1219200" y="4572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28" name="Oval 27"/>
          <p:cNvSpPr/>
          <p:nvPr/>
        </p:nvSpPr>
        <p:spPr>
          <a:xfrm>
            <a:off x="2514599"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29" name="Oval 28"/>
          <p:cNvSpPr/>
          <p:nvPr/>
        </p:nvSpPr>
        <p:spPr>
          <a:xfrm>
            <a:off x="3633075"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30" name="Regular Pentagon 29"/>
          <p:cNvSpPr/>
          <p:nvPr/>
        </p:nvSpPr>
        <p:spPr>
          <a:xfrm>
            <a:off x="3625453"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32" name="Straight Connector 31"/>
          <p:cNvCxnSpPr>
            <a:stCxn id="26" idx="5"/>
            <a:endCxn id="30" idx="1"/>
          </p:cNvCxnSpPr>
          <p:nvPr/>
        </p:nvCxnSpPr>
        <p:spPr>
          <a:xfrm>
            <a:off x="1779269" y="271834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6" idx="3"/>
          </p:cNvCxnSpPr>
          <p:nvPr/>
        </p:nvCxnSpPr>
        <p:spPr>
          <a:xfrm>
            <a:off x="1499235" y="3048000"/>
            <a:ext cx="0" cy="152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1"/>
            <a:endCxn id="26" idx="4"/>
          </p:cNvCxnSpPr>
          <p:nvPr/>
        </p:nvCxnSpPr>
        <p:spPr>
          <a:xfrm flipH="1" flipV="1">
            <a:off x="1672306" y="3047999"/>
            <a:ext cx="924313" cy="1625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9" idx="0"/>
            <a:endCxn id="30" idx="3"/>
          </p:cNvCxnSpPr>
          <p:nvPr/>
        </p:nvCxnSpPr>
        <p:spPr>
          <a:xfrm flipH="1" flipV="1">
            <a:off x="3905488" y="3048000"/>
            <a:ext cx="7622" cy="154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Up Arrow 35"/>
          <p:cNvSpPr/>
          <p:nvPr/>
        </p:nvSpPr>
        <p:spPr>
          <a:xfrm>
            <a:off x="2254447" y="5151120"/>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40" name="Up Arrow 39"/>
          <p:cNvSpPr/>
          <p:nvPr/>
        </p:nvSpPr>
        <p:spPr>
          <a:xfrm>
            <a:off x="3404235" y="5151120"/>
            <a:ext cx="100250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r>
              <a:rPr lang="en-US" sz="2400" b="1" dirty="0" smtClean="0">
                <a:solidFill>
                  <a:schemeClr val="accent1"/>
                </a:solidFill>
              </a:rPr>
              <a:t>0</a:t>
            </a:r>
            <a:endParaRPr lang="en-US" sz="2400" b="1" dirty="0">
              <a:solidFill>
                <a:schemeClr val="accent1"/>
              </a:solidFill>
            </a:endParaRPr>
          </a:p>
        </p:txBody>
      </p:sp>
      <p:sp>
        <p:nvSpPr>
          <p:cNvPr id="42" name="Up Arrow 41"/>
          <p:cNvSpPr/>
          <p:nvPr/>
        </p:nvSpPr>
        <p:spPr>
          <a:xfrm>
            <a:off x="963691" y="5151120"/>
            <a:ext cx="1071087" cy="838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46" name="TextBox 45"/>
          <p:cNvSpPr txBox="1"/>
          <p:nvPr/>
        </p:nvSpPr>
        <p:spPr>
          <a:xfrm>
            <a:off x="2432267" y="2781300"/>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47" name="TextBox 46"/>
          <p:cNvSpPr txBox="1"/>
          <p:nvPr/>
        </p:nvSpPr>
        <p:spPr>
          <a:xfrm>
            <a:off x="4031813" y="3556083"/>
            <a:ext cx="540187" cy="461665"/>
          </a:xfrm>
          <a:prstGeom prst="rect">
            <a:avLst/>
          </a:prstGeom>
          <a:noFill/>
          <a:ln>
            <a:noFill/>
          </a:ln>
        </p:spPr>
        <p:txBody>
          <a:bodyPr wrap="square" rtlCol="0">
            <a:spAutoFit/>
          </a:bodyPr>
          <a:lstStyle/>
          <a:p>
            <a:r>
              <a:rPr lang="en-US" sz="2400" b="1" dirty="0">
                <a:solidFill>
                  <a:schemeClr val="accent1"/>
                </a:solidFill>
              </a:rPr>
              <a:t>4</a:t>
            </a:r>
          </a:p>
        </p:txBody>
      </p:sp>
      <p:sp>
        <p:nvSpPr>
          <p:cNvPr id="48" name="TextBox 47"/>
          <p:cNvSpPr txBox="1"/>
          <p:nvPr/>
        </p:nvSpPr>
        <p:spPr>
          <a:xfrm>
            <a:off x="1033057" y="3680382"/>
            <a:ext cx="540187" cy="461665"/>
          </a:xfrm>
          <a:prstGeom prst="rect">
            <a:avLst/>
          </a:prstGeom>
          <a:noFill/>
          <a:ln>
            <a:noFill/>
          </a:ln>
        </p:spPr>
        <p:txBody>
          <a:bodyPr wrap="square" rtlCol="0">
            <a:spAutoFit/>
          </a:bodyPr>
          <a:lstStyle/>
          <a:p>
            <a:r>
              <a:rPr lang="en-US" sz="2400" b="1" dirty="0">
                <a:solidFill>
                  <a:schemeClr val="accent1"/>
                </a:solidFill>
              </a:rPr>
              <a:t>2</a:t>
            </a:r>
          </a:p>
        </p:txBody>
      </p:sp>
      <p:sp>
        <p:nvSpPr>
          <p:cNvPr id="49" name="TextBox 48"/>
          <p:cNvSpPr txBox="1"/>
          <p:nvPr/>
        </p:nvSpPr>
        <p:spPr>
          <a:xfrm>
            <a:off x="1825406" y="3911214"/>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6" name="TextBox 5"/>
          <p:cNvSpPr txBox="1"/>
          <p:nvPr/>
        </p:nvSpPr>
        <p:spPr>
          <a:xfrm>
            <a:off x="4876800" y="2057400"/>
            <a:ext cx="2895600" cy="461665"/>
          </a:xfrm>
          <a:prstGeom prst="rect">
            <a:avLst/>
          </a:prstGeom>
          <a:noFill/>
        </p:spPr>
        <p:txBody>
          <a:bodyPr wrap="square" rtlCol="0">
            <a:spAutoFit/>
          </a:bodyPr>
          <a:lstStyle/>
          <a:p>
            <a:r>
              <a:rPr lang="en-US" sz="2400" dirty="0" smtClean="0"/>
              <a:t>R0’s routing table</a:t>
            </a:r>
            <a:endParaRPr lang="en-US" sz="2400" dirty="0"/>
          </a:p>
        </p:txBody>
      </p:sp>
      <p:graphicFrame>
        <p:nvGraphicFramePr>
          <p:cNvPr id="50" name="Table 49"/>
          <p:cNvGraphicFramePr>
            <a:graphicFrameLocks noGrp="1"/>
          </p:cNvGraphicFramePr>
          <p:nvPr>
            <p:extLst>
              <p:ext uri="{D42A27DB-BD31-4B8C-83A1-F6EECF244321}">
                <p14:modId xmlns:p14="http://schemas.microsoft.com/office/powerpoint/2010/main" val="804570021"/>
              </p:ext>
            </p:extLst>
          </p:nvPr>
        </p:nvGraphicFramePr>
        <p:xfrm>
          <a:off x="4876800" y="4889589"/>
          <a:ext cx="3657600" cy="111252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4</a:t>
                      </a:r>
                      <a:endParaRPr lang="en-US" dirty="0"/>
                    </a:p>
                  </a:txBody>
                  <a:tcPr/>
                </a:tc>
              </a:tr>
              <a:tr h="370840">
                <a:tc>
                  <a:txBody>
                    <a:bodyPr/>
                    <a:lstStyle/>
                    <a:p>
                      <a:r>
                        <a:rPr lang="en-US" b="0" dirty="0" smtClean="0">
                          <a:solidFill>
                            <a:schemeClr val="tx1"/>
                          </a:solidFill>
                        </a:rPr>
                        <a:t>2*</a:t>
                      </a:r>
                      <a:endParaRPr lang="en-US" b="0" dirty="0">
                        <a:solidFill>
                          <a:schemeClr val="tx1"/>
                        </a:solidFill>
                      </a:endParaRPr>
                    </a:p>
                  </a:txBody>
                  <a:tcPr/>
                </a:tc>
                <a:tc>
                  <a:txBody>
                    <a:bodyPr/>
                    <a:lstStyle/>
                    <a:p>
                      <a:r>
                        <a:rPr lang="en-US" b="0" dirty="0" smtClean="0">
                          <a:solidFill>
                            <a:schemeClr val="tx1"/>
                          </a:solidFill>
                        </a:rPr>
                        <a:t>-</a:t>
                      </a:r>
                      <a:endParaRPr lang="en-US" b="0" dirty="0">
                        <a:solidFill>
                          <a:schemeClr val="tx1"/>
                        </a:solidFill>
                      </a:endParaRPr>
                    </a:p>
                  </a:txBody>
                  <a:tcPr/>
                </a:tc>
                <a:tc>
                  <a:txBody>
                    <a:bodyPr/>
                    <a:lstStyle/>
                    <a:p>
                      <a:r>
                        <a:rPr lang="en-US" b="0" dirty="0" smtClean="0">
                          <a:solidFill>
                            <a:schemeClr val="tx1"/>
                          </a:solidFill>
                        </a:rPr>
                        <a:t>3</a:t>
                      </a:r>
                      <a:endParaRPr lang="en-US" b="0" dirty="0">
                        <a:solidFill>
                          <a:schemeClr val="tx1"/>
                        </a:solidFill>
                      </a:endParaRPr>
                    </a:p>
                  </a:txBody>
                  <a:tcPr/>
                </a:tc>
              </a:tr>
            </a:tbl>
          </a:graphicData>
        </a:graphic>
      </p:graphicFrame>
      <p:sp>
        <p:nvSpPr>
          <p:cNvPr id="51" name="TextBox 50"/>
          <p:cNvSpPr txBox="1"/>
          <p:nvPr/>
        </p:nvSpPr>
        <p:spPr>
          <a:xfrm>
            <a:off x="4876800" y="4379127"/>
            <a:ext cx="2895600" cy="461665"/>
          </a:xfrm>
          <a:prstGeom prst="rect">
            <a:avLst/>
          </a:prstGeom>
          <a:noFill/>
        </p:spPr>
        <p:txBody>
          <a:bodyPr wrap="square" rtlCol="0">
            <a:spAutoFit/>
          </a:bodyPr>
          <a:lstStyle/>
          <a:p>
            <a:r>
              <a:rPr lang="en-US" sz="2400" dirty="0" smtClean="0"/>
              <a:t>R1’s routing table</a:t>
            </a:r>
            <a:endParaRPr lang="en-US" sz="2400" dirty="0"/>
          </a:p>
        </p:txBody>
      </p:sp>
      <p:cxnSp>
        <p:nvCxnSpPr>
          <p:cNvPr id="3" name="Straight Connector 2"/>
          <p:cNvCxnSpPr/>
          <p:nvPr/>
        </p:nvCxnSpPr>
        <p:spPr>
          <a:xfrm>
            <a:off x="4876800" y="3860534"/>
            <a:ext cx="3200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396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64008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 – Stage </a:t>
            </a:r>
            <a:r>
              <a:rPr lang="en-US" sz="3000" dirty="0" smtClean="0"/>
              <a:t>4</a:t>
            </a:r>
            <a:endParaRPr lang="en-US" sz="3000" dirty="0" smtClean="0"/>
          </a:p>
        </p:txBody>
      </p:sp>
      <p:graphicFrame>
        <p:nvGraphicFramePr>
          <p:cNvPr id="4" name="Table 3"/>
          <p:cNvGraphicFramePr>
            <a:graphicFrameLocks noGrp="1"/>
          </p:cNvGraphicFramePr>
          <p:nvPr>
            <p:extLst>
              <p:ext uri="{D42A27DB-BD31-4B8C-83A1-F6EECF244321}">
                <p14:modId xmlns:p14="http://schemas.microsoft.com/office/powerpoint/2010/main" val="1746197923"/>
              </p:ext>
            </p:extLst>
          </p:nvPr>
        </p:nvGraphicFramePr>
        <p:xfrm>
          <a:off x="4876800" y="2567862"/>
          <a:ext cx="3657600" cy="111252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2</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r>
              <a:tr h="370840">
                <a:tc>
                  <a:txBody>
                    <a:bodyPr/>
                    <a:lstStyle/>
                    <a:p>
                      <a:r>
                        <a:rPr lang="en-US" dirty="0" smtClean="0"/>
                        <a:t>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r>
            </a:tbl>
          </a:graphicData>
        </a:graphic>
      </p:graphicFrame>
      <p:sp>
        <p:nvSpPr>
          <p:cNvPr id="26" name="Regular Pentagon 25"/>
          <p:cNvSpPr/>
          <p:nvPr/>
        </p:nvSpPr>
        <p:spPr>
          <a:xfrm>
            <a:off x="1219200"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27" name="Oval 26"/>
          <p:cNvSpPr/>
          <p:nvPr/>
        </p:nvSpPr>
        <p:spPr>
          <a:xfrm>
            <a:off x="1219200" y="4572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28" name="Oval 27"/>
          <p:cNvSpPr/>
          <p:nvPr/>
        </p:nvSpPr>
        <p:spPr>
          <a:xfrm>
            <a:off x="2514599"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29" name="Oval 28"/>
          <p:cNvSpPr/>
          <p:nvPr/>
        </p:nvSpPr>
        <p:spPr>
          <a:xfrm>
            <a:off x="3633075"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30" name="Regular Pentagon 29"/>
          <p:cNvSpPr/>
          <p:nvPr/>
        </p:nvSpPr>
        <p:spPr>
          <a:xfrm>
            <a:off x="3625453"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32" name="Straight Connector 31"/>
          <p:cNvCxnSpPr>
            <a:stCxn id="26" idx="5"/>
            <a:endCxn id="30" idx="1"/>
          </p:cNvCxnSpPr>
          <p:nvPr/>
        </p:nvCxnSpPr>
        <p:spPr>
          <a:xfrm>
            <a:off x="1779269" y="271834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6" idx="3"/>
          </p:cNvCxnSpPr>
          <p:nvPr/>
        </p:nvCxnSpPr>
        <p:spPr>
          <a:xfrm>
            <a:off x="1499235" y="3048000"/>
            <a:ext cx="0" cy="152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1"/>
            <a:endCxn id="26" idx="4"/>
          </p:cNvCxnSpPr>
          <p:nvPr/>
        </p:nvCxnSpPr>
        <p:spPr>
          <a:xfrm flipH="1" flipV="1">
            <a:off x="1672306" y="3047999"/>
            <a:ext cx="924313" cy="1625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9" idx="0"/>
            <a:endCxn id="30" idx="3"/>
          </p:cNvCxnSpPr>
          <p:nvPr/>
        </p:nvCxnSpPr>
        <p:spPr>
          <a:xfrm flipH="1" flipV="1">
            <a:off x="3905488" y="3048000"/>
            <a:ext cx="7622" cy="154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Up Arrow 35"/>
          <p:cNvSpPr/>
          <p:nvPr/>
        </p:nvSpPr>
        <p:spPr>
          <a:xfrm>
            <a:off x="2254447" y="5151120"/>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40" name="Up Arrow 39"/>
          <p:cNvSpPr/>
          <p:nvPr/>
        </p:nvSpPr>
        <p:spPr>
          <a:xfrm>
            <a:off x="3404235" y="5151120"/>
            <a:ext cx="100250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r>
              <a:rPr lang="en-US" sz="2400" b="1" dirty="0" smtClean="0">
                <a:solidFill>
                  <a:schemeClr val="accent1"/>
                </a:solidFill>
              </a:rPr>
              <a:t>0</a:t>
            </a:r>
            <a:endParaRPr lang="en-US" sz="2400" b="1" dirty="0">
              <a:solidFill>
                <a:schemeClr val="accent1"/>
              </a:solidFill>
            </a:endParaRPr>
          </a:p>
        </p:txBody>
      </p:sp>
      <p:sp>
        <p:nvSpPr>
          <p:cNvPr id="42" name="Up Arrow 41"/>
          <p:cNvSpPr/>
          <p:nvPr/>
        </p:nvSpPr>
        <p:spPr>
          <a:xfrm>
            <a:off x="963691" y="5151120"/>
            <a:ext cx="1071087" cy="838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46" name="TextBox 45"/>
          <p:cNvSpPr txBox="1"/>
          <p:nvPr/>
        </p:nvSpPr>
        <p:spPr>
          <a:xfrm>
            <a:off x="2432267" y="2781300"/>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47" name="TextBox 46"/>
          <p:cNvSpPr txBox="1"/>
          <p:nvPr/>
        </p:nvSpPr>
        <p:spPr>
          <a:xfrm>
            <a:off x="4031813" y="3556083"/>
            <a:ext cx="540187" cy="461665"/>
          </a:xfrm>
          <a:prstGeom prst="rect">
            <a:avLst/>
          </a:prstGeom>
          <a:noFill/>
          <a:ln>
            <a:noFill/>
          </a:ln>
        </p:spPr>
        <p:txBody>
          <a:bodyPr wrap="square" rtlCol="0">
            <a:spAutoFit/>
          </a:bodyPr>
          <a:lstStyle/>
          <a:p>
            <a:r>
              <a:rPr lang="en-US" sz="2400" b="1" dirty="0">
                <a:solidFill>
                  <a:schemeClr val="accent1"/>
                </a:solidFill>
              </a:rPr>
              <a:t>4</a:t>
            </a:r>
          </a:p>
        </p:txBody>
      </p:sp>
      <p:sp>
        <p:nvSpPr>
          <p:cNvPr id="48" name="TextBox 47"/>
          <p:cNvSpPr txBox="1"/>
          <p:nvPr/>
        </p:nvSpPr>
        <p:spPr>
          <a:xfrm>
            <a:off x="1033057" y="3680382"/>
            <a:ext cx="540187" cy="461665"/>
          </a:xfrm>
          <a:prstGeom prst="rect">
            <a:avLst/>
          </a:prstGeom>
          <a:noFill/>
          <a:ln>
            <a:noFill/>
          </a:ln>
        </p:spPr>
        <p:txBody>
          <a:bodyPr wrap="square" rtlCol="0">
            <a:spAutoFit/>
          </a:bodyPr>
          <a:lstStyle/>
          <a:p>
            <a:r>
              <a:rPr lang="en-US" sz="2400" b="1" dirty="0">
                <a:solidFill>
                  <a:schemeClr val="accent1"/>
                </a:solidFill>
              </a:rPr>
              <a:t>2</a:t>
            </a:r>
          </a:p>
        </p:txBody>
      </p:sp>
      <p:sp>
        <p:nvSpPr>
          <p:cNvPr id="49" name="TextBox 48"/>
          <p:cNvSpPr txBox="1"/>
          <p:nvPr/>
        </p:nvSpPr>
        <p:spPr>
          <a:xfrm>
            <a:off x="1825406" y="3911214"/>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6" name="TextBox 5"/>
          <p:cNvSpPr txBox="1"/>
          <p:nvPr/>
        </p:nvSpPr>
        <p:spPr>
          <a:xfrm>
            <a:off x="4876800" y="2057400"/>
            <a:ext cx="2895600" cy="461665"/>
          </a:xfrm>
          <a:prstGeom prst="rect">
            <a:avLst/>
          </a:prstGeom>
          <a:noFill/>
        </p:spPr>
        <p:txBody>
          <a:bodyPr wrap="square" rtlCol="0">
            <a:spAutoFit/>
          </a:bodyPr>
          <a:lstStyle/>
          <a:p>
            <a:r>
              <a:rPr lang="en-US" sz="2400" dirty="0" smtClean="0"/>
              <a:t>R0’s routing table</a:t>
            </a:r>
            <a:endParaRPr lang="en-US" sz="2400" dirty="0"/>
          </a:p>
        </p:txBody>
      </p:sp>
      <p:graphicFrame>
        <p:nvGraphicFramePr>
          <p:cNvPr id="50" name="Table 49"/>
          <p:cNvGraphicFramePr>
            <a:graphicFrameLocks noGrp="1"/>
          </p:cNvGraphicFramePr>
          <p:nvPr>
            <p:extLst>
              <p:ext uri="{D42A27DB-BD31-4B8C-83A1-F6EECF244321}">
                <p14:modId xmlns:p14="http://schemas.microsoft.com/office/powerpoint/2010/main" val="1008572488"/>
              </p:ext>
            </p:extLst>
          </p:nvPr>
        </p:nvGraphicFramePr>
        <p:xfrm>
          <a:off x="4876800" y="4889589"/>
          <a:ext cx="3657600" cy="148336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4</a:t>
                      </a:r>
                      <a:endParaRPr lang="en-US" dirty="0"/>
                    </a:p>
                  </a:txBody>
                  <a:tcPr/>
                </a:tc>
              </a:tr>
              <a:tr h="370840">
                <a:tc>
                  <a:txBody>
                    <a:bodyPr/>
                    <a:lstStyle/>
                    <a:p>
                      <a:r>
                        <a:rPr lang="en-US" dirty="0" smtClean="0"/>
                        <a:t>2</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tr>
              <a:tr h="370840">
                <a:tc>
                  <a:txBody>
                    <a:bodyPr/>
                    <a:lstStyle/>
                    <a:p>
                      <a:r>
                        <a:rPr lang="en-US" b="0" dirty="0" smtClean="0">
                          <a:solidFill>
                            <a:schemeClr val="tx1"/>
                          </a:solidFill>
                        </a:rPr>
                        <a:t>3</a:t>
                      </a:r>
                      <a:endParaRPr lang="en-US" b="0" dirty="0">
                        <a:solidFill>
                          <a:schemeClr val="tx1"/>
                        </a:solidFill>
                      </a:endParaRPr>
                    </a:p>
                  </a:txBody>
                  <a:tcPr/>
                </a:tc>
                <a:tc>
                  <a:txBody>
                    <a:bodyPr/>
                    <a:lstStyle/>
                    <a:p>
                      <a:r>
                        <a:rPr lang="en-US" b="0" dirty="0" smtClean="0">
                          <a:solidFill>
                            <a:schemeClr val="tx1"/>
                          </a:solidFill>
                        </a:rPr>
                        <a:t>30</a:t>
                      </a:r>
                      <a:endParaRPr lang="en-US" b="0" dirty="0">
                        <a:solidFill>
                          <a:schemeClr val="tx1"/>
                        </a:solidFill>
                      </a:endParaRPr>
                    </a:p>
                  </a:txBody>
                  <a:tcPr/>
                </a:tc>
                <a:tc>
                  <a:txBody>
                    <a:bodyPr/>
                    <a:lstStyle/>
                    <a:p>
                      <a:r>
                        <a:rPr lang="en-US" b="0" dirty="0" smtClean="0">
                          <a:solidFill>
                            <a:schemeClr val="tx1"/>
                          </a:solidFill>
                        </a:rPr>
                        <a:t>2</a:t>
                      </a:r>
                      <a:endParaRPr lang="en-US" b="0" dirty="0">
                        <a:solidFill>
                          <a:schemeClr val="tx1"/>
                        </a:solidFill>
                      </a:endParaRPr>
                    </a:p>
                  </a:txBody>
                  <a:tcPr/>
                </a:tc>
              </a:tr>
            </a:tbl>
          </a:graphicData>
        </a:graphic>
      </p:graphicFrame>
      <p:sp>
        <p:nvSpPr>
          <p:cNvPr id="51" name="TextBox 50"/>
          <p:cNvSpPr txBox="1"/>
          <p:nvPr/>
        </p:nvSpPr>
        <p:spPr>
          <a:xfrm>
            <a:off x="4876800" y="4379127"/>
            <a:ext cx="2895600" cy="461665"/>
          </a:xfrm>
          <a:prstGeom prst="rect">
            <a:avLst/>
          </a:prstGeom>
          <a:noFill/>
        </p:spPr>
        <p:txBody>
          <a:bodyPr wrap="square" rtlCol="0">
            <a:spAutoFit/>
          </a:bodyPr>
          <a:lstStyle/>
          <a:p>
            <a:r>
              <a:rPr lang="en-US" sz="2400" dirty="0" smtClean="0"/>
              <a:t>R1’s routing table</a:t>
            </a:r>
            <a:endParaRPr lang="en-US" sz="2400" dirty="0"/>
          </a:p>
        </p:txBody>
      </p:sp>
      <p:cxnSp>
        <p:nvCxnSpPr>
          <p:cNvPr id="37" name="Straight Arrow Connector 36"/>
          <p:cNvCxnSpPr/>
          <p:nvPr/>
        </p:nvCxnSpPr>
        <p:spPr>
          <a:xfrm>
            <a:off x="1825406" y="2519065"/>
            <a:ext cx="1807669" cy="0"/>
          </a:xfrm>
          <a:prstGeom prst="straightConnector1">
            <a:avLst/>
          </a:prstGeom>
          <a:ln>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876800" y="5798127"/>
            <a:ext cx="3200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579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64008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 – Stage </a:t>
            </a:r>
            <a:r>
              <a:rPr lang="en-US" sz="3000" dirty="0" smtClean="0"/>
              <a:t>5</a:t>
            </a:r>
            <a:endParaRPr lang="en-US" sz="3000" dirty="0" smtClean="0"/>
          </a:p>
        </p:txBody>
      </p:sp>
      <p:graphicFrame>
        <p:nvGraphicFramePr>
          <p:cNvPr id="4" name="Table 3"/>
          <p:cNvGraphicFramePr>
            <a:graphicFrameLocks noGrp="1"/>
          </p:cNvGraphicFramePr>
          <p:nvPr>
            <p:extLst>
              <p:ext uri="{D42A27DB-BD31-4B8C-83A1-F6EECF244321}">
                <p14:modId xmlns:p14="http://schemas.microsoft.com/office/powerpoint/2010/main" val="831290364"/>
              </p:ext>
            </p:extLst>
          </p:nvPr>
        </p:nvGraphicFramePr>
        <p:xfrm>
          <a:off x="4876800" y="2567862"/>
          <a:ext cx="3657600" cy="148336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2*</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r>
              <a:tr h="370840">
                <a:tc>
                  <a:txBody>
                    <a:bodyPr/>
                    <a:lstStyle/>
                    <a:p>
                      <a:r>
                        <a:rPr lang="en-US" dirty="0" smtClean="0"/>
                        <a:t>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r>
              <a:tr h="370840">
                <a:tc>
                  <a:txBody>
                    <a:bodyPr/>
                    <a:lstStyle/>
                    <a:p>
                      <a:r>
                        <a:rPr lang="en-US" b="1" dirty="0" smtClean="0">
                          <a:solidFill>
                            <a:srgbClr val="FF0000"/>
                          </a:solidFill>
                        </a:rPr>
                        <a:t>4</a:t>
                      </a:r>
                      <a:endParaRPr lang="en-US" b="1" dirty="0">
                        <a:solidFill>
                          <a:srgbClr val="FF0000"/>
                        </a:solidFill>
                      </a:endParaRPr>
                    </a:p>
                  </a:txBody>
                  <a:tcPr/>
                </a:tc>
                <a:tc>
                  <a:txBody>
                    <a:bodyPr/>
                    <a:lstStyle/>
                    <a:p>
                      <a:r>
                        <a:rPr lang="en-US" b="1" dirty="0" smtClean="0">
                          <a:solidFill>
                            <a:srgbClr val="FF0000"/>
                          </a:solidFill>
                        </a:rPr>
                        <a:t>20</a:t>
                      </a:r>
                      <a:endParaRPr lang="en-US" b="1" dirty="0">
                        <a:solidFill>
                          <a:srgbClr val="FF0000"/>
                        </a:solidFill>
                      </a:endParaRPr>
                    </a:p>
                  </a:txBody>
                  <a:tcPr/>
                </a:tc>
                <a:tc>
                  <a:txBody>
                    <a:bodyPr/>
                    <a:lstStyle/>
                    <a:p>
                      <a:r>
                        <a:rPr lang="en-US" b="1" dirty="0" smtClean="0">
                          <a:solidFill>
                            <a:srgbClr val="FF0000"/>
                          </a:solidFill>
                        </a:rPr>
                        <a:t>5</a:t>
                      </a:r>
                      <a:endParaRPr lang="en-US" b="1" dirty="0">
                        <a:solidFill>
                          <a:srgbClr val="FF0000"/>
                        </a:solidFill>
                      </a:endParaRPr>
                    </a:p>
                  </a:txBody>
                  <a:tcPr/>
                </a:tc>
              </a:tr>
            </a:tbl>
          </a:graphicData>
        </a:graphic>
      </p:graphicFrame>
      <p:sp>
        <p:nvSpPr>
          <p:cNvPr id="26" name="Regular Pentagon 25"/>
          <p:cNvSpPr/>
          <p:nvPr/>
        </p:nvSpPr>
        <p:spPr>
          <a:xfrm>
            <a:off x="1219200"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27" name="Oval 26"/>
          <p:cNvSpPr/>
          <p:nvPr/>
        </p:nvSpPr>
        <p:spPr>
          <a:xfrm>
            <a:off x="1219200" y="4572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28" name="Oval 27"/>
          <p:cNvSpPr/>
          <p:nvPr/>
        </p:nvSpPr>
        <p:spPr>
          <a:xfrm>
            <a:off x="2514599"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29" name="Oval 28"/>
          <p:cNvSpPr/>
          <p:nvPr/>
        </p:nvSpPr>
        <p:spPr>
          <a:xfrm>
            <a:off x="3633075"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30" name="Regular Pentagon 29"/>
          <p:cNvSpPr/>
          <p:nvPr/>
        </p:nvSpPr>
        <p:spPr>
          <a:xfrm>
            <a:off x="3625453"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32" name="Straight Connector 31"/>
          <p:cNvCxnSpPr>
            <a:stCxn id="26" idx="5"/>
            <a:endCxn id="30" idx="1"/>
          </p:cNvCxnSpPr>
          <p:nvPr/>
        </p:nvCxnSpPr>
        <p:spPr>
          <a:xfrm>
            <a:off x="1779269" y="271834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6" idx="3"/>
          </p:cNvCxnSpPr>
          <p:nvPr/>
        </p:nvCxnSpPr>
        <p:spPr>
          <a:xfrm>
            <a:off x="1499235" y="3048000"/>
            <a:ext cx="0" cy="152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1"/>
            <a:endCxn id="26" idx="4"/>
          </p:cNvCxnSpPr>
          <p:nvPr/>
        </p:nvCxnSpPr>
        <p:spPr>
          <a:xfrm flipH="1" flipV="1">
            <a:off x="1672306" y="3047999"/>
            <a:ext cx="924313" cy="1625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9" idx="0"/>
            <a:endCxn id="30" idx="3"/>
          </p:cNvCxnSpPr>
          <p:nvPr/>
        </p:nvCxnSpPr>
        <p:spPr>
          <a:xfrm flipH="1" flipV="1">
            <a:off x="3905488" y="3048000"/>
            <a:ext cx="7622" cy="154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Up Arrow 35"/>
          <p:cNvSpPr/>
          <p:nvPr/>
        </p:nvSpPr>
        <p:spPr>
          <a:xfrm>
            <a:off x="2254447" y="5151120"/>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40" name="Up Arrow 39"/>
          <p:cNvSpPr/>
          <p:nvPr/>
        </p:nvSpPr>
        <p:spPr>
          <a:xfrm>
            <a:off x="3404235" y="5151120"/>
            <a:ext cx="100250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r>
              <a:rPr lang="en-US" sz="2400" b="1" dirty="0" smtClean="0">
                <a:solidFill>
                  <a:schemeClr val="accent1"/>
                </a:solidFill>
              </a:rPr>
              <a:t>0</a:t>
            </a:r>
            <a:endParaRPr lang="en-US" sz="2400" b="1" dirty="0">
              <a:solidFill>
                <a:schemeClr val="accent1"/>
              </a:solidFill>
            </a:endParaRPr>
          </a:p>
        </p:txBody>
      </p:sp>
      <p:sp>
        <p:nvSpPr>
          <p:cNvPr id="42" name="Up Arrow 41"/>
          <p:cNvSpPr/>
          <p:nvPr/>
        </p:nvSpPr>
        <p:spPr>
          <a:xfrm>
            <a:off x="963691" y="5151120"/>
            <a:ext cx="1071087" cy="838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46" name="TextBox 45"/>
          <p:cNvSpPr txBox="1"/>
          <p:nvPr/>
        </p:nvSpPr>
        <p:spPr>
          <a:xfrm>
            <a:off x="2432267" y="2781300"/>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47" name="TextBox 46"/>
          <p:cNvSpPr txBox="1"/>
          <p:nvPr/>
        </p:nvSpPr>
        <p:spPr>
          <a:xfrm>
            <a:off x="4031813" y="3556083"/>
            <a:ext cx="540187" cy="461665"/>
          </a:xfrm>
          <a:prstGeom prst="rect">
            <a:avLst/>
          </a:prstGeom>
          <a:noFill/>
          <a:ln>
            <a:noFill/>
          </a:ln>
        </p:spPr>
        <p:txBody>
          <a:bodyPr wrap="square" rtlCol="0">
            <a:spAutoFit/>
          </a:bodyPr>
          <a:lstStyle/>
          <a:p>
            <a:r>
              <a:rPr lang="en-US" sz="2400" b="1" dirty="0">
                <a:solidFill>
                  <a:schemeClr val="accent1"/>
                </a:solidFill>
              </a:rPr>
              <a:t>4</a:t>
            </a:r>
          </a:p>
        </p:txBody>
      </p:sp>
      <p:sp>
        <p:nvSpPr>
          <p:cNvPr id="48" name="TextBox 47"/>
          <p:cNvSpPr txBox="1"/>
          <p:nvPr/>
        </p:nvSpPr>
        <p:spPr>
          <a:xfrm>
            <a:off x="1033057" y="3680382"/>
            <a:ext cx="540187" cy="461665"/>
          </a:xfrm>
          <a:prstGeom prst="rect">
            <a:avLst/>
          </a:prstGeom>
          <a:noFill/>
          <a:ln>
            <a:noFill/>
          </a:ln>
        </p:spPr>
        <p:txBody>
          <a:bodyPr wrap="square" rtlCol="0">
            <a:spAutoFit/>
          </a:bodyPr>
          <a:lstStyle/>
          <a:p>
            <a:r>
              <a:rPr lang="en-US" sz="2400" b="1" dirty="0">
                <a:solidFill>
                  <a:schemeClr val="accent1"/>
                </a:solidFill>
              </a:rPr>
              <a:t>2</a:t>
            </a:r>
          </a:p>
        </p:txBody>
      </p:sp>
      <p:sp>
        <p:nvSpPr>
          <p:cNvPr id="49" name="TextBox 48"/>
          <p:cNvSpPr txBox="1"/>
          <p:nvPr/>
        </p:nvSpPr>
        <p:spPr>
          <a:xfrm>
            <a:off x="1825406" y="3911214"/>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6" name="TextBox 5"/>
          <p:cNvSpPr txBox="1"/>
          <p:nvPr/>
        </p:nvSpPr>
        <p:spPr>
          <a:xfrm>
            <a:off x="4876800" y="2057400"/>
            <a:ext cx="2895600" cy="461665"/>
          </a:xfrm>
          <a:prstGeom prst="rect">
            <a:avLst/>
          </a:prstGeom>
          <a:noFill/>
        </p:spPr>
        <p:txBody>
          <a:bodyPr wrap="square" rtlCol="0">
            <a:spAutoFit/>
          </a:bodyPr>
          <a:lstStyle/>
          <a:p>
            <a:r>
              <a:rPr lang="en-US" sz="2400" dirty="0" smtClean="0"/>
              <a:t>R0’s routing table</a:t>
            </a:r>
            <a:endParaRPr lang="en-US" sz="2400" dirty="0"/>
          </a:p>
        </p:txBody>
      </p:sp>
      <p:graphicFrame>
        <p:nvGraphicFramePr>
          <p:cNvPr id="50" name="Table 49"/>
          <p:cNvGraphicFramePr>
            <a:graphicFrameLocks noGrp="1"/>
          </p:cNvGraphicFramePr>
          <p:nvPr>
            <p:extLst>
              <p:ext uri="{D42A27DB-BD31-4B8C-83A1-F6EECF244321}">
                <p14:modId xmlns:p14="http://schemas.microsoft.com/office/powerpoint/2010/main" val="775714001"/>
              </p:ext>
            </p:extLst>
          </p:nvPr>
        </p:nvGraphicFramePr>
        <p:xfrm>
          <a:off x="4876800" y="4889589"/>
          <a:ext cx="3657600" cy="111252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4</a:t>
                      </a:r>
                      <a:endParaRPr lang="en-US" dirty="0"/>
                    </a:p>
                  </a:txBody>
                  <a:tcPr/>
                </a:tc>
              </a:tr>
              <a:tr h="370840">
                <a:tc>
                  <a:txBody>
                    <a:bodyPr/>
                    <a:lstStyle/>
                    <a:p>
                      <a:r>
                        <a:rPr lang="en-US" b="0" dirty="0" smtClean="0">
                          <a:solidFill>
                            <a:schemeClr val="tx1"/>
                          </a:solidFill>
                        </a:rPr>
                        <a:t>3</a:t>
                      </a:r>
                      <a:endParaRPr lang="en-US" b="0" dirty="0">
                        <a:solidFill>
                          <a:schemeClr val="tx1"/>
                        </a:solidFill>
                      </a:endParaRPr>
                    </a:p>
                  </a:txBody>
                  <a:tcPr/>
                </a:tc>
                <a:tc>
                  <a:txBody>
                    <a:bodyPr/>
                    <a:lstStyle/>
                    <a:p>
                      <a:r>
                        <a:rPr lang="en-US" b="0" dirty="0" smtClean="0">
                          <a:solidFill>
                            <a:schemeClr val="tx1"/>
                          </a:solidFill>
                        </a:rPr>
                        <a:t>30</a:t>
                      </a:r>
                      <a:endParaRPr lang="en-US" b="0" dirty="0">
                        <a:solidFill>
                          <a:schemeClr val="tx1"/>
                        </a:solidFill>
                      </a:endParaRPr>
                    </a:p>
                  </a:txBody>
                  <a:tcPr/>
                </a:tc>
                <a:tc>
                  <a:txBody>
                    <a:bodyPr/>
                    <a:lstStyle/>
                    <a:p>
                      <a:r>
                        <a:rPr lang="en-US" b="0" dirty="0" smtClean="0">
                          <a:solidFill>
                            <a:schemeClr val="tx1"/>
                          </a:solidFill>
                        </a:rPr>
                        <a:t>2</a:t>
                      </a:r>
                      <a:endParaRPr lang="en-US" b="0" dirty="0">
                        <a:solidFill>
                          <a:schemeClr val="tx1"/>
                        </a:solidFill>
                      </a:endParaRPr>
                    </a:p>
                  </a:txBody>
                  <a:tcPr/>
                </a:tc>
              </a:tr>
            </a:tbl>
          </a:graphicData>
        </a:graphic>
      </p:graphicFrame>
      <p:sp>
        <p:nvSpPr>
          <p:cNvPr id="51" name="TextBox 50"/>
          <p:cNvSpPr txBox="1"/>
          <p:nvPr/>
        </p:nvSpPr>
        <p:spPr>
          <a:xfrm>
            <a:off x="4876800" y="4379127"/>
            <a:ext cx="2895600" cy="461665"/>
          </a:xfrm>
          <a:prstGeom prst="rect">
            <a:avLst/>
          </a:prstGeom>
          <a:noFill/>
        </p:spPr>
        <p:txBody>
          <a:bodyPr wrap="square" rtlCol="0">
            <a:spAutoFit/>
          </a:bodyPr>
          <a:lstStyle/>
          <a:p>
            <a:r>
              <a:rPr lang="en-US" sz="2400" dirty="0" smtClean="0"/>
              <a:t>R1’s routing table</a:t>
            </a:r>
            <a:endParaRPr lang="en-US" sz="2400" dirty="0"/>
          </a:p>
        </p:txBody>
      </p:sp>
      <p:cxnSp>
        <p:nvCxnSpPr>
          <p:cNvPr id="25" name="Straight Arrow Connector 24"/>
          <p:cNvCxnSpPr/>
          <p:nvPr/>
        </p:nvCxnSpPr>
        <p:spPr>
          <a:xfrm flipH="1">
            <a:off x="1779270" y="2514600"/>
            <a:ext cx="1878330" cy="4465"/>
          </a:xfrm>
          <a:prstGeom prst="straightConnector1">
            <a:avLst/>
          </a:prstGeom>
          <a:ln>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738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64008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 – Stage </a:t>
            </a:r>
            <a:r>
              <a:rPr lang="en-US" sz="3000" dirty="0" smtClean="0"/>
              <a:t>6</a:t>
            </a:r>
            <a:endParaRPr lang="en-US" sz="3000" dirty="0" smtClean="0"/>
          </a:p>
        </p:txBody>
      </p:sp>
      <p:graphicFrame>
        <p:nvGraphicFramePr>
          <p:cNvPr id="4" name="Table 3"/>
          <p:cNvGraphicFramePr>
            <a:graphicFrameLocks noGrp="1"/>
          </p:cNvGraphicFramePr>
          <p:nvPr>
            <p:extLst>
              <p:ext uri="{D42A27DB-BD31-4B8C-83A1-F6EECF244321}">
                <p14:modId xmlns:p14="http://schemas.microsoft.com/office/powerpoint/2010/main" val="1881962592"/>
              </p:ext>
            </p:extLst>
          </p:nvPr>
        </p:nvGraphicFramePr>
        <p:xfrm>
          <a:off x="4876800" y="2567862"/>
          <a:ext cx="3657600" cy="148336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2*</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r>
              <a:tr h="370840">
                <a:tc>
                  <a:txBody>
                    <a:bodyPr/>
                    <a:lstStyle/>
                    <a:p>
                      <a:r>
                        <a:rPr lang="en-US" dirty="0" smtClean="0"/>
                        <a:t>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r>
              <a:tr h="370840">
                <a:tc>
                  <a:txBody>
                    <a:bodyPr/>
                    <a:lstStyle/>
                    <a:p>
                      <a:r>
                        <a:rPr lang="en-US" b="0" dirty="0" smtClean="0">
                          <a:solidFill>
                            <a:schemeClr val="tx1"/>
                          </a:solidFill>
                        </a:rPr>
                        <a:t>4</a:t>
                      </a:r>
                      <a:endParaRPr lang="en-US" b="0" dirty="0">
                        <a:solidFill>
                          <a:schemeClr val="tx1"/>
                        </a:solidFill>
                      </a:endParaRPr>
                    </a:p>
                  </a:txBody>
                  <a:tcPr/>
                </a:tc>
                <a:tc>
                  <a:txBody>
                    <a:bodyPr/>
                    <a:lstStyle/>
                    <a:p>
                      <a:r>
                        <a:rPr lang="en-US" b="0" dirty="0" smtClean="0">
                          <a:solidFill>
                            <a:schemeClr val="tx1"/>
                          </a:solidFill>
                        </a:rPr>
                        <a:t>20</a:t>
                      </a:r>
                      <a:endParaRPr lang="en-US" b="0" dirty="0">
                        <a:solidFill>
                          <a:schemeClr val="tx1"/>
                        </a:solidFill>
                      </a:endParaRPr>
                    </a:p>
                  </a:txBody>
                  <a:tcPr/>
                </a:tc>
                <a:tc>
                  <a:txBody>
                    <a:bodyPr/>
                    <a:lstStyle/>
                    <a:p>
                      <a:r>
                        <a:rPr lang="en-US" b="0" dirty="0" smtClean="0">
                          <a:solidFill>
                            <a:schemeClr val="tx1"/>
                          </a:solidFill>
                        </a:rPr>
                        <a:t>5</a:t>
                      </a:r>
                      <a:endParaRPr lang="en-US" b="0" dirty="0">
                        <a:solidFill>
                          <a:schemeClr val="tx1"/>
                        </a:solidFill>
                      </a:endParaRPr>
                    </a:p>
                  </a:txBody>
                  <a:tcPr/>
                </a:tc>
              </a:tr>
            </a:tbl>
          </a:graphicData>
        </a:graphic>
      </p:graphicFrame>
      <p:sp>
        <p:nvSpPr>
          <p:cNvPr id="26" name="Regular Pentagon 25"/>
          <p:cNvSpPr/>
          <p:nvPr/>
        </p:nvSpPr>
        <p:spPr>
          <a:xfrm>
            <a:off x="1219200"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27" name="Oval 26"/>
          <p:cNvSpPr/>
          <p:nvPr/>
        </p:nvSpPr>
        <p:spPr>
          <a:xfrm>
            <a:off x="1219200" y="4572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28" name="Oval 27"/>
          <p:cNvSpPr/>
          <p:nvPr/>
        </p:nvSpPr>
        <p:spPr>
          <a:xfrm>
            <a:off x="2514599"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29" name="Oval 28"/>
          <p:cNvSpPr/>
          <p:nvPr/>
        </p:nvSpPr>
        <p:spPr>
          <a:xfrm>
            <a:off x="3633075"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30" name="Regular Pentagon 29"/>
          <p:cNvSpPr/>
          <p:nvPr/>
        </p:nvSpPr>
        <p:spPr>
          <a:xfrm>
            <a:off x="3625453"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32" name="Straight Connector 31"/>
          <p:cNvCxnSpPr>
            <a:stCxn id="26" idx="5"/>
            <a:endCxn id="30" idx="1"/>
          </p:cNvCxnSpPr>
          <p:nvPr/>
        </p:nvCxnSpPr>
        <p:spPr>
          <a:xfrm>
            <a:off x="1779269" y="271834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6" idx="3"/>
          </p:cNvCxnSpPr>
          <p:nvPr/>
        </p:nvCxnSpPr>
        <p:spPr>
          <a:xfrm>
            <a:off x="1499235" y="3048000"/>
            <a:ext cx="0" cy="152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1"/>
            <a:endCxn id="26" idx="4"/>
          </p:cNvCxnSpPr>
          <p:nvPr/>
        </p:nvCxnSpPr>
        <p:spPr>
          <a:xfrm flipH="1" flipV="1">
            <a:off x="1672306" y="3047999"/>
            <a:ext cx="924313" cy="1625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9" idx="0"/>
            <a:endCxn id="30" idx="3"/>
          </p:cNvCxnSpPr>
          <p:nvPr/>
        </p:nvCxnSpPr>
        <p:spPr>
          <a:xfrm flipH="1" flipV="1">
            <a:off x="3905488" y="3048000"/>
            <a:ext cx="7622" cy="154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Up Arrow 35"/>
          <p:cNvSpPr/>
          <p:nvPr/>
        </p:nvSpPr>
        <p:spPr>
          <a:xfrm>
            <a:off x="2254447" y="5151120"/>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40" name="Up Arrow 39"/>
          <p:cNvSpPr/>
          <p:nvPr/>
        </p:nvSpPr>
        <p:spPr>
          <a:xfrm>
            <a:off x="3404235" y="5151120"/>
            <a:ext cx="100250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r>
              <a:rPr lang="en-US" sz="2400" b="1" dirty="0" smtClean="0">
                <a:solidFill>
                  <a:schemeClr val="accent1"/>
                </a:solidFill>
              </a:rPr>
              <a:t>0</a:t>
            </a:r>
            <a:endParaRPr lang="en-US" sz="2400" b="1" dirty="0">
              <a:solidFill>
                <a:schemeClr val="accent1"/>
              </a:solidFill>
            </a:endParaRPr>
          </a:p>
        </p:txBody>
      </p:sp>
      <p:sp>
        <p:nvSpPr>
          <p:cNvPr id="42" name="Up Arrow 41"/>
          <p:cNvSpPr/>
          <p:nvPr/>
        </p:nvSpPr>
        <p:spPr>
          <a:xfrm>
            <a:off x="963691" y="5151120"/>
            <a:ext cx="1071087" cy="838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46" name="TextBox 45"/>
          <p:cNvSpPr txBox="1"/>
          <p:nvPr/>
        </p:nvSpPr>
        <p:spPr>
          <a:xfrm>
            <a:off x="2432267" y="2781300"/>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47" name="TextBox 46"/>
          <p:cNvSpPr txBox="1"/>
          <p:nvPr/>
        </p:nvSpPr>
        <p:spPr>
          <a:xfrm>
            <a:off x="4031813" y="3556083"/>
            <a:ext cx="540187" cy="461665"/>
          </a:xfrm>
          <a:prstGeom prst="rect">
            <a:avLst/>
          </a:prstGeom>
          <a:noFill/>
          <a:ln>
            <a:noFill/>
          </a:ln>
        </p:spPr>
        <p:txBody>
          <a:bodyPr wrap="square" rtlCol="0">
            <a:spAutoFit/>
          </a:bodyPr>
          <a:lstStyle/>
          <a:p>
            <a:r>
              <a:rPr lang="en-US" sz="2400" b="1" dirty="0">
                <a:solidFill>
                  <a:schemeClr val="accent1"/>
                </a:solidFill>
              </a:rPr>
              <a:t>4</a:t>
            </a:r>
          </a:p>
        </p:txBody>
      </p:sp>
      <p:sp>
        <p:nvSpPr>
          <p:cNvPr id="48" name="TextBox 47"/>
          <p:cNvSpPr txBox="1"/>
          <p:nvPr/>
        </p:nvSpPr>
        <p:spPr>
          <a:xfrm>
            <a:off x="1033057" y="3680382"/>
            <a:ext cx="540187" cy="461665"/>
          </a:xfrm>
          <a:prstGeom prst="rect">
            <a:avLst/>
          </a:prstGeom>
          <a:noFill/>
          <a:ln>
            <a:noFill/>
          </a:ln>
        </p:spPr>
        <p:txBody>
          <a:bodyPr wrap="square" rtlCol="0">
            <a:spAutoFit/>
          </a:bodyPr>
          <a:lstStyle/>
          <a:p>
            <a:r>
              <a:rPr lang="en-US" sz="2400" b="1" dirty="0">
                <a:solidFill>
                  <a:schemeClr val="accent1"/>
                </a:solidFill>
              </a:rPr>
              <a:t>2</a:t>
            </a:r>
          </a:p>
        </p:txBody>
      </p:sp>
      <p:sp>
        <p:nvSpPr>
          <p:cNvPr id="49" name="TextBox 48"/>
          <p:cNvSpPr txBox="1"/>
          <p:nvPr/>
        </p:nvSpPr>
        <p:spPr>
          <a:xfrm>
            <a:off x="1825406" y="3911214"/>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6" name="TextBox 5"/>
          <p:cNvSpPr txBox="1"/>
          <p:nvPr/>
        </p:nvSpPr>
        <p:spPr>
          <a:xfrm>
            <a:off x="4876800" y="2057400"/>
            <a:ext cx="2895600" cy="461665"/>
          </a:xfrm>
          <a:prstGeom prst="rect">
            <a:avLst/>
          </a:prstGeom>
          <a:noFill/>
        </p:spPr>
        <p:txBody>
          <a:bodyPr wrap="square" rtlCol="0">
            <a:spAutoFit/>
          </a:bodyPr>
          <a:lstStyle/>
          <a:p>
            <a:r>
              <a:rPr lang="en-US" sz="2400" dirty="0" smtClean="0"/>
              <a:t>R0’s routing table</a:t>
            </a:r>
            <a:endParaRPr lang="en-US" sz="2400" dirty="0"/>
          </a:p>
        </p:txBody>
      </p:sp>
      <p:graphicFrame>
        <p:nvGraphicFramePr>
          <p:cNvPr id="50" name="Table 49"/>
          <p:cNvGraphicFramePr>
            <a:graphicFrameLocks noGrp="1"/>
          </p:cNvGraphicFramePr>
          <p:nvPr>
            <p:extLst>
              <p:ext uri="{D42A27DB-BD31-4B8C-83A1-F6EECF244321}">
                <p14:modId xmlns:p14="http://schemas.microsoft.com/office/powerpoint/2010/main" val="2494995468"/>
              </p:ext>
            </p:extLst>
          </p:nvPr>
        </p:nvGraphicFramePr>
        <p:xfrm>
          <a:off x="4876800" y="4889589"/>
          <a:ext cx="3657600" cy="148336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4</a:t>
                      </a:r>
                      <a:endParaRPr lang="en-US" dirty="0"/>
                    </a:p>
                  </a:txBody>
                  <a:tcPr/>
                </a:tc>
              </a:tr>
              <a:tr h="370840">
                <a:tc>
                  <a:txBody>
                    <a:bodyPr/>
                    <a:lstStyle/>
                    <a:p>
                      <a:r>
                        <a:rPr lang="en-US" b="0" dirty="0" smtClean="0">
                          <a:solidFill>
                            <a:schemeClr val="tx1"/>
                          </a:solidFill>
                        </a:rPr>
                        <a:t>3</a:t>
                      </a:r>
                      <a:endParaRPr lang="en-US" b="0" dirty="0">
                        <a:solidFill>
                          <a:schemeClr val="tx1"/>
                        </a:solidFill>
                      </a:endParaRPr>
                    </a:p>
                  </a:txBody>
                  <a:tcPr/>
                </a:tc>
                <a:tc>
                  <a:txBody>
                    <a:bodyPr/>
                    <a:lstStyle/>
                    <a:p>
                      <a:r>
                        <a:rPr lang="en-US" b="0" dirty="0" smtClean="0">
                          <a:solidFill>
                            <a:schemeClr val="tx1"/>
                          </a:solidFill>
                        </a:rPr>
                        <a:t>30</a:t>
                      </a:r>
                      <a:endParaRPr lang="en-US" b="0" dirty="0">
                        <a:solidFill>
                          <a:schemeClr val="tx1"/>
                        </a:solidFill>
                      </a:endParaRPr>
                    </a:p>
                  </a:txBody>
                  <a:tcPr/>
                </a:tc>
                <a:tc>
                  <a:txBody>
                    <a:bodyPr/>
                    <a:lstStyle/>
                    <a:p>
                      <a:r>
                        <a:rPr lang="en-US" b="0" dirty="0" smtClean="0">
                          <a:solidFill>
                            <a:schemeClr val="tx1"/>
                          </a:solidFill>
                        </a:rPr>
                        <a:t>2</a:t>
                      </a:r>
                      <a:endParaRPr lang="en-US" b="0" dirty="0">
                        <a:solidFill>
                          <a:schemeClr val="tx1"/>
                        </a:solidFill>
                      </a:endParaRPr>
                    </a:p>
                  </a:txBody>
                  <a:tcPr/>
                </a:tc>
              </a:tr>
              <a:tr h="370840">
                <a:tc>
                  <a:txBody>
                    <a:bodyPr/>
                    <a:lstStyle/>
                    <a:p>
                      <a:r>
                        <a:rPr lang="en-US" b="0" dirty="0" smtClean="0">
                          <a:solidFill>
                            <a:schemeClr val="tx1"/>
                          </a:solidFill>
                        </a:rPr>
                        <a:t>2*</a:t>
                      </a:r>
                      <a:endParaRPr lang="en-US" b="0" dirty="0">
                        <a:solidFill>
                          <a:schemeClr val="tx1"/>
                        </a:solidFill>
                      </a:endParaRPr>
                    </a:p>
                  </a:txBody>
                  <a:tcPr/>
                </a:tc>
                <a:tc>
                  <a:txBody>
                    <a:bodyPr/>
                    <a:lstStyle/>
                    <a:p>
                      <a:r>
                        <a:rPr lang="en-US" b="0" dirty="0" smtClean="0">
                          <a:solidFill>
                            <a:schemeClr val="tx1"/>
                          </a:solidFill>
                        </a:rPr>
                        <a:t>-</a:t>
                      </a:r>
                      <a:endParaRPr lang="en-US" b="0" dirty="0">
                        <a:solidFill>
                          <a:schemeClr val="tx1"/>
                        </a:solidFill>
                      </a:endParaRPr>
                    </a:p>
                  </a:txBody>
                  <a:tcPr/>
                </a:tc>
                <a:tc>
                  <a:txBody>
                    <a:bodyPr/>
                    <a:lstStyle/>
                    <a:p>
                      <a:r>
                        <a:rPr lang="en-US" b="0" dirty="0" smtClean="0">
                          <a:solidFill>
                            <a:schemeClr val="tx1"/>
                          </a:solidFill>
                        </a:rPr>
                        <a:t>3</a:t>
                      </a:r>
                      <a:endParaRPr lang="en-US" b="0" dirty="0">
                        <a:solidFill>
                          <a:schemeClr val="tx1"/>
                        </a:solidFill>
                      </a:endParaRPr>
                    </a:p>
                  </a:txBody>
                  <a:tcPr/>
                </a:tc>
              </a:tr>
            </a:tbl>
          </a:graphicData>
        </a:graphic>
      </p:graphicFrame>
      <p:sp>
        <p:nvSpPr>
          <p:cNvPr id="51" name="TextBox 50"/>
          <p:cNvSpPr txBox="1"/>
          <p:nvPr/>
        </p:nvSpPr>
        <p:spPr>
          <a:xfrm>
            <a:off x="4876800" y="4379127"/>
            <a:ext cx="2895600" cy="461665"/>
          </a:xfrm>
          <a:prstGeom prst="rect">
            <a:avLst/>
          </a:prstGeom>
          <a:noFill/>
        </p:spPr>
        <p:txBody>
          <a:bodyPr wrap="square" rtlCol="0">
            <a:spAutoFit/>
          </a:bodyPr>
          <a:lstStyle/>
          <a:p>
            <a:r>
              <a:rPr lang="en-US" sz="2400" dirty="0" smtClean="0"/>
              <a:t>R1’s routing table</a:t>
            </a:r>
            <a:endParaRPr lang="en-US" sz="2400" dirty="0"/>
          </a:p>
        </p:txBody>
      </p:sp>
      <p:cxnSp>
        <p:nvCxnSpPr>
          <p:cNvPr id="31" name="Straight Arrow Connector 30"/>
          <p:cNvCxnSpPr/>
          <p:nvPr/>
        </p:nvCxnSpPr>
        <p:spPr>
          <a:xfrm>
            <a:off x="1825406" y="2519065"/>
            <a:ext cx="1807669" cy="0"/>
          </a:xfrm>
          <a:prstGeom prst="straightConnector1">
            <a:avLst/>
          </a:prstGeom>
          <a:ln>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953000" y="5791200"/>
            <a:ext cx="3200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0727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 – Stage </a:t>
            </a:r>
            <a:r>
              <a:rPr lang="en-US" sz="3000" dirty="0" smtClean="0"/>
              <a:t>7 </a:t>
            </a:r>
            <a:r>
              <a:rPr lang="en-US" sz="3000" dirty="0" smtClean="0"/>
              <a:t>(same as Stage 2)</a:t>
            </a:r>
          </a:p>
        </p:txBody>
      </p:sp>
      <p:graphicFrame>
        <p:nvGraphicFramePr>
          <p:cNvPr id="4" name="Table 3"/>
          <p:cNvGraphicFramePr>
            <a:graphicFrameLocks noGrp="1"/>
          </p:cNvGraphicFramePr>
          <p:nvPr>
            <p:extLst>
              <p:ext uri="{D42A27DB-BD31-4B8C-83A1-F6EECF244321}">
                <p14:modId xmlns:p14="http://schemas.microsoft.com/office/powerpoint/2010/main" val="2770803173"/>
              </p:ext>
            </p:extLst>
          </p:nvPr>
        </p:nvGraphicFramePr>
        <p:xfrm>
          <a:off x="4876800" y="2567862"/>
          <a:ext cx="3657600" cy="148336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2*</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r>
              <a:tr h="370840">
                <a:tc>
                  <a:txBody>
                    <a:bodyPr/>
                    <a:lstStyle/>
                    <a:p>
                      <a:r>
                        <a:rPr lang="en-US" dirty="0" smtClean="0"/>
                        <a:t>3</a:t>
                      </a:r>
                      <a:endParaRPr lang="en-US" dirty="0"/>
                    </a:p>
                  </a:txBody>
                  <a:tcPr/>
                </a:tc>
                <a:tc>
                  <a:txBody>
                    <a:bodyPr/>
                    <a:lstStyle/>
                    <a:p>
                      <a:r>
                        <a:rPr lang="en-US" dirty="0" smtClean="0"/>
                        <a:t>30</a:t>
                      </a:r>
                      <a:endParaRPr lang="en-US" dirty="0"/>
                    </a:p>
                  </a:txBody>
                  <a:tcPr/>
                </a:tc>
                <a:tc>
                  <a:txBody>
                    <a:bodyPr/>
                    <a:lstStyle/>
                    <a:p>
                      <a:r>
                        <a:rPr lang="en-US" dirty="0" smtClean="0"/>
                        <a:t>1</a:t>
                      </a:r>
                      <a:endParaRPr lang="en-US" dirty="0"/>
                    </a:p>
                  </a:txBody>
                  <a:tcPr/>
                </a:tc>
              </a:tr>
              <a:tr h="370840">
                <a:tc>
                  <a:txBody>
                    <a:bodyPr/>
                    <a:lstStyle/>
                    <a:p>
                      <a:r>
                        <a:rPr lang="en-US" b="0" dirty="0" smtClean="0">
                          <a:solidFill>
                            <a:schemeClr val="tx1"/>
                          </a:solidFill>
                        </a:rPr>
                        <a:t>4</a:t>
                      </a:r>
                      <a:endParaRPr lang="en-US" b="0" dirty="0">
                        <a:solidFill>
                          <a:schemeClr val="tx1"/>
                        </a:solidFill>
                      </a:endParaRPr>
                    </a:p>
                  </a:txBody>
                  <a:tcPr/>
                </a:tc>
                <a:tc>
                  <a:txBody>
                    <a:bodyPr/>
                    <a:lstStyle/>
                    <a:p>
                      <a:r>
                        <a:rPr lang="en-US" b="0" dirty="0" smtClean="0">
                          <a:solidFill>
                            <a:schemeClr val="tx1"/>
                          </a:solidFill>
                        </a:rPr>
                        <a:t>20</a:t>
                      </a:r>
                      <a:endParaRPr lang="en-US" b="0" dirty="0">
                        <a:solidFill>
                          <a:schemeClr val="tx1"/>
                        </a:solidFill>
                      </a:endParaRPr>
                    </a:p>
                  </a:txBody>
                  <a:tcPr/>
                </a:tc>
                <a:tc>
                  <a:txBody>
                    <a:bodyPr/>
                    <a:lstStyle/>
                    <a:p>
                      <a:r>
                        <a:rPr lang="en-US" b="0" dirty="0" smtClean="0">
                          <a:solidFill>
                            <a:schemeClr val="tx1"/>
                          </a:solidFill>
                        </a:rPr>
                        <a:t>5</a:t>
                      </a:r>
                      <a:endParaRPr lang="en-US" b="0" dirty="0">
                        <a:solidFill>
                          <a:schemeClr val="tx1"/>
                        </a:solidFill>
                      </a:endParaRPr>
                    </a:p>
                  </a:txBody>
                  <a:tcPr/>
                </a:tc>
              </a:tr>
            </a:tbl>
          </a:graphicData>
        </a:graphic>
      </p:graphicFrame>
      <p:sp>
        <p:nvSpPr>
          <p:cNvPr id="26" name="Regular Pentagon 25"/>
          <p:cNvSpPr/>
          <p:nvPr/>
        </p:nvSpPr>
        <p:spPr>
          <a:xfrm>
            <a:off x="1219200"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27" name="Oval 26"/>
          <p:cNvSpPr/>
          <p:nvPr/>
        </p:nvSpPr>
        <p:spPr>
          <a:xfrm>
            <a:off x="1219200" y="4572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28" name="Oval 27"/>
          <p:cNvSpPr/>
          <p:nvPr/>
        </p:nvSpPr>
        <p:spPr>
          <a:xfrm>
            <a:off x="2514599"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3</a:t>
            </a:r>
            <a:endParaRPr lang="en-US" sz="3600" b="1" dirty="0">
              <a:solidFill>
                <a:schemeClr val="accent1"/>
              </a:solidFill>
            </a:endParaRPr>
          </a:p>
        </p:txBody>
      </p:sp>
      <p:sp>
        <p:nvSpPr>
          <p:cNvPr id="29" name="Oval 28"/>
          <p:cNvSpPr/>
          <p:nvPr/>
        </p:nvSpPr>
        <p:spPr>
          <a:xfrm>
            <a:off x="3633075" y="459105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sp>
        <p:nvSpPr>
          <p:cNvPr id="30" name="Regular Pentagon 29"/>
          <p:cNvSpPr/>
          <p:nvPr/>
        </p:nvSpPr>
        <p:spPr>
          <a:xfrm>
            <a:off x="3625453" y="25146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cxnSp>
        <p:nvCxnSpPr>
          <p:cNvPr id="32" name="Straight Connector 31"/>
          <p:cNvCxnSpPr>
            <a:stCxn id="26" idx="5"/>
            <a:endCxn id="30" idx="1"/>
          </p:cNvCxnSpPr>
          <p:nvPr/>
        </p:nvCxnSpPr>
        <p:spPr>
          <a:xfrm>
            <a:off x="1779269" y="2718340"/>
            <a:ext cx="184618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6" idx="3"/>
          </p:cNvCxnSpPr>
          <p:nvPr/>
        </p:nvCxnSpPr>
        <p:spPr>
          <a:xfrm>
            <a:off x="1499235" y="3048000"/>
            <a:ext cx="0" cy="152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8" idx="1"/>
            <a:endCxn id="26" idx="4"/>
          </p:cNvCxnSpPr>
          <p:nvPr/>
        </p:nvCxnSpPr>
        <p:spPr>
          <a:xfrm flipH="1" flipV="1">
            <a:off x="1672306" y="3047999"/>
            <a:ext cx="924313" cy="1625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9" idx="0"/>
            <a:endCxn id="30" idx="3"/>
          </p:cNvCxnSpPr>
          <p:nvPr/>
        </p:nvCxnSpPr>
        <p:spPr>
          <a:xfrm flipH="1" flipV="1">
            <a:off x="3905488" y="3048000"/>
            <a:ext cx="7622" cy="154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Up Arrow 35"/>
          <p:cNvSpPr/>
          <p:nvPr/>
        </p:nvSpPr>
        <p:spPr>
          <a:xfrm>
            <a:off x="2254447" y="5151120"/>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30</a:t>
            </a:r>
            <a:endParaRPr lang="en-US" sz="2400" b="1" dirty="0">
              <a:solidFill>
                <a:schemeClr val="accent1"/>
              </a:solidFill>
            </a:endParaRPr>
          </a:p>
        </p:txBody>
      </p:sp>
      <p:sp>
        <p:nvSpPr>
          <p:cNvPr id="40" name="Up Arrow 39"/>
          <p:cNvSpPr/>
          <p:nvPr/>
        </p:nvSpPr>
        <p:spPr>
          <a:xfrm>
            <a:off x="3404235" y="5151120"/>
            <a:ext cx="100250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r>
              <a:rPr lang="en-US" sz="2400" b="1" dirty="0" smtClean="0">
                <a:solidFill>
                  <a:schemeClr val="accent1"/>
                </a:solidFill>
              </a:rPr>
              <a:t>0</a:t>
            </a:r>
            <a:endParaRPr lang="en-US" sz="2400" b="1" dirty="0">
              <a:solidFill>
                <a:schemeClr val="accent1"/>
              </a:solidFill>
            </a:endParaRPr>
          </a:p>
        </p:txBody>
      </p:sp>
      <p:sp>
        <p:nvSpPr>
          <p:cNvPr id="42" name="Up Arrow 41"/>
          <p:cNvSpPr/>
          <p:nvPr/>
        </p:nvSpPr>
        <p:spPr>
          <a:xfrm>
            <a:off x="963691" y="5151120"/>
            <a:ext cx="1071087" cy="838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46" name="TextBox 45"/>
          <p:cNvSpPr txBox="1"/>
          <p:nvPr/>
        </p:nvSpPr>
        <p:spPr>
          <a:xfrm>
            <a:off x="2432267" y="2781300"/>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47" name="TextBox 46"/>
          <p:cNvSpPr txBox="1"/>
          <p:nvPr/>
        </p:nvSpPr>
        <p:spPr>
          <a:xfrm>
            <a:off x="4031813" y="3556083"/>
            <a:ext cx="540187" cy="461665"/>
          </a:xfrm>
          <a:prstGeom prst="rect">
            <a:avLst/>
          </a:prstGeom>
          <a:noFill/>
          <a:ln>
            <a:noFill/>
          </a:ln>
        </p:spPr>
        <p:txBody>
          <a:bodyPr wrap="square" rtlCol="0">
            <a:spAutoFit/>
          </a:bodyPr>
          <a:lstStyle/>
          <a:p>
            <a:r>
              <a:rPr lang="en-US" sz="2400" b="1" dirty="0">
                <a:solidFill>
                  <a:schemeClr val="accent1"/>
                </a:solidFill>
              </a:rPr>
              <a:t>4</a:t>
            </a:r>
          </a:p>
        </p:txBody>
      </p:sp>
      <p:sp>
        <p:nvSpPr>
          <p:cNvPr id="48" name="TextBox 47"/>
          <p:cNvSpPr txBox="1"/>
          <p:nvPr/>
        </p:nvSpPr>
        <p:spPr>
          <a:xfrm>
            <a:off x="1033057" y="3680382"/>
            <a:ext cx="540187" cy="461665"/>
          </a:xfrm>
          <a:prstGeom prst="rect">
            <a:avLst/>
          </a:prstGeom>
          <a:noFill/>
          <a:ln>
            <a:noFill/>
          </a:ln>
        </p:spPr>
        <p:txBody>
          <a:bodyPr wrap="square" rtlCol="0">
            <a:spAutoFit/>
          </a:bodyPr>
          <a:lstStyle/>
          <a:p>
            <a:r>
              <a:rPr lang="en-US" sz="2400" b="1" dirty="0">
                <a:solidFill>
                  <a:schemeClr val="accent1"/>
                </a:solidFill>
              </a:rPr>
              <a:t>2</a:t>
            </a:r>
          </a:p>
        </p:txBody>
      </p:sp>
      <p:sp>
        <p:nvSpPr>
          <p:cNvPr id="49" name="TextBox 48"/>
          <p:cNvSpPr txBox="1"/>
          <p:nvPr/>
        </p:nvSpPr>
        <p:spPr>
          <a:xfrm>
            <a:off x="1825406" y="3911214"/>
            <a:ext cx="540187" cy="461665"/>
          </a:xfrm>
          <a:prstGeom prst="rect">
            <a:avLst/>
          </a:prstGeom>
          <a:noFill/>
          <a:ln>
            <a:noFill/>
          </a:ln>
        </p:spPr>
        <p:txBody>
          <a:bodyPr wrap="square" rtlCol="0">
            <a:spAutoFit/>
          </a:bodyPr>
          <a:lstStyle/>
          <a:p>
            <a:r>
              <a:rPr lang="en-US" sz="2400" b="1" dirty="0" smtClean="0">
                <a:solidFill>
                  <a:schemeClr val="accent1"/>
                </a:solidFill>
              </a:rPr>
              <a:t>1</a:t>
            </a:r>
            <a:endParaRPr lang="en-US" sz="2400" b="1" dirty="0">
              <a:solidFill>
                <a:schemeClr val="accent1"/>
              </a:solidFill>
            </a:endParaRPr>
          </a:p>
        </p:txBody>
      </p:sp>
      <p:sp>
        <p:nvSpPr>
          <p:cNvPr id="6" name="TextBox 5"/>
          <p:cNvSpPr txBox="1"/>
          <p:nvPr/>
        </p:nvSpPr>
        <p:spPr>
          <a:xfrm>
            <a:off x="4876800" y="2057400"/>
            <a:ext cx="2895600" cy="461665"/>
          </a:xfrm>
          <a:prstGeom prst="rect">
            <a:avLst/>
          </a:prstGeom>
          <a:noFill/>
        </p:spPr>
        <p:txBody>
          <a:bodyPr wrap="square" rtlCol="0">
            <a:spAutoFit/>
          </a:bodyPr>
          <a:lstStyle/>
          <a:p>
            <a:r>
              <a:rPr lang="en-US" sz="2400" dirty="0" smtClean="0"/>
              <a:t>R0’s routing table</a:t>
            </a:r>
            <a:endParaRPr lang="en-US" sz="2400" dirty="0"/>
          </a:p>
        </p:txBody>
      </p:sp>
      <p:graphicFrame>
        <p:nvGraphicFramePr>
          <p:cNvPr id="50" name="Table 49"/>
          <p:cNvGraphicFramePr>
            <a:graphicFrameLocks noGrp="1"/>
          </p:cNvGraphicFramePr>
          <p:nvPr>
            <p:extLst>
              <p:ext uri="{D42A27DB-BD31-4B8C-83A1-F6EECF244321}">
                <p14:modId xmlns:p14="http://schemas.microsoft.com/office/powerpoint/2010/main" val="2798336571"/>
              </p:ext>
            </p:extLst>
          </p:nvPr>
        </p:nvGraphicFramePr>
        <p:xfrm>
          <a:off x="4876800" y="4889589"/>
          <a:ext cx="3657600" cy="1112520"/>
        </p:xfrm>
        <a:graphic>
          <a:graphicData uri="http://schemas.openxmlformats.org/drawingml/2006/table">
            <a:tbl>
              <a:tblPr firstRow="1" bandRow="1">
                <a:tableStyleId>{5C22544A-7EE6-4342-B048-85BDC9FD1C3A}</a:tableStyleId>
              </a:tblPr>
              <a:tblGrid>
                <a:gridCol w="1219200"/>
                <a:gridCol w="1219200"/>
                <a:gridCol w="1219200"/>
              </a:tblGrid>
              <a:tr h="370840">
                <a:tc>
                  <a:txBody>
                    <a:bodyPr/>
                    <a:lstStyle/>
                    <a:p>
                      <a:r>
                        <a:rPr lang="en-US" dirty="0" smtClean="0"/>
                        <a:t>AS_PATH</a:t>
                      </a:r>
                      <a:endParaRPr lang="en-US" dirty="0"/>
                    </a:p>
                  </a:txBody>
                  <a:tcPr/>
                </a:tc>
                <a:tc>
                  <a:txBody>
                    <a:bodyPr/>
                    <a:lstStyle/>
                    <a:p>
                      <a:r>
                        <a:rPr lang="en-US" dirty="0" smtClean="0"/>
                        <a:t>MED</a:t>
                      </a:r>
                      <a:endParaRPr lang="en-US" dirty="0"/>
                    </a:p>
                  </a:txBody>
                  <a:tcPr/>
                </a:tc>
                <a:tc>
                  <a:txBody>
                    <a:bodyPr/>
                    <a:lstStyle/>
                    <a:p>
                      <a:r>
                        <a:rPr lang="en-US" dirty="0" smtClean="0"/>
                        <a:t>IGP</a:t>
                      </a:r>
                      <a:r>
                        <a:rPr lang="en-US" baseline="0" dirty="0" smtClean="0"/>
                        <a:t> Cost</a:t>
                      </a:r>
                      <a:endParaRPr lang="en-US" dirty="0"/>
                    </a:p>
                  </a:txBody>
                  <a:tcPr/>
                </a:tc>
              </a:tr>
              <a:tr h="370840">
                <a:tc>
                  <a:txBody>
                    <a:bodyPr/>
                    <a:lstStyle/>
                    <a:p>
                      <a:r>
                        <a:rPr lang="en-US" dirty="0" smtClean="0"/>
                        <a:t>4</a:t>
                      </a:r>
                      <a:endParaRPr lang="en-US" dirty="0"/>
                    </a:p>
                  </a:txBody>
                  <a:tcPr/>
                </a:tc>
                <a:tc>
                  <a:txBody>
                    <a:bodyPr/>
                    <a:lstStyle/>
                    <a:p>
                      <a:r>
                        <a:rPr lang="en-US" dirty="0" smtClean="0"/>
                        <a:t>20</a:t>
                      </a:r>
                      <a:endParaRPr lang="en-US" dirty="0"/>
                    </a:p>
                  </a:txBody>
                  <a:tcPr/>
                </a:tc>
                <a:tc>
                  <a:txBody>
                    <a:bodyPr/>
                    <a:lstStyle/>
                    <a:p>
                      <a:r>
                        <a:rPr lang="en-US" dirty="0" smtClean="0"/>
                        <a:t>4</a:t>
                      </a:r>
                      <a:endParaRPr lang="en-US" dirty="0"/>
                    </a:p>
                  </a:txBody>
                  <a:tcPr/>
                </a:tc>
              </a:tr>
              <a:tr h="370840">
                <a:tc>
                  <a:txBody>
                    <a:bodyPr/>
                    <a:lstStyle/>
                    <a:p>
                      <a:r>
                        <a:rPr lang="en-US" b="0" dirty="0" smtClean="0">
                          <a:solidFill>
                            <a:schemeClr val="tx1"/>
                          </a:solidFill>
                        </a:rPr>
                        <a:t>2*</a:t>
                      </a:r>
                      <a:endParaRPr lang="en-US" b="0" dirty="0">
                        <a:solidFill>
                          <a:schemeClr val="tx1"/>
                        </a:solidFill>
                      </a:endParaRPr>
                    </a:p>
                  </a:txBody>
                  <a:tcPr/>
                </a:tc>
                <a:tc>
                  <a:txBody>
                    <a:bodyPr/>
                    <a:lstStyle/>
                    <a:p>
                      <a:r>
                        <a:rPr lang="en-US" b="0" dirty="0" smtClean="0">
                          <a:solidFill>
                            <a:schemeClr val="tx1"/>
                          </a:solidFill>
                        </a:rPr>
                        <a:t>-</a:t>
                      </a:r>
                      <a:endParaRPr lang="en-US" b="0" dirty="0">
                        <a:solidFill>
                          <a:schemeClr val="tx1"/>
                        </a:solidFill>
                      </a:endParaRPr>
                    </a:p>
                  </a:txBody>
                  <a:tcPr/>
                </a:tc>
                <a:tc>
                  <a:txBody>
                    <a:bodyPr/>
                    <a:lstStyle/>
                    <a:p>
                      <a:r>
                        <a:rPr lang="en-US" b="0" dirty="0" smtClean="0">
                          <a:solidFill>
                            <a:schemeClr val="tx1"/>
                          </a:solidFill>
                        </a:rPr>
                        <a:t>3</a:t>
                      </a:r>
                      <a:endParaRPr lang="en-US" b="0" dirty="0">
                        <a:solidFill>
                          <a:schemeClr val="tx1"/>
                        </a:solidFill>
                      </a:endParaRPr>
                    </a:p>
                  </a:txBody>
                  <a:tcPr/>
                </a:tc>
              </a:tr>
            </a:tbl>
          </a:graphicData>
        </a:graphic>
      </p:graphicFrame>
      <p:sp>
        <p:nvSpPr>
          <p:cNvPr id="51" name="TextBox 50"/>
          <p:cNvSpPr txBox="1"/>
          <p:nvPr/>
        </p:nvSpPr>
        <p:spPr>
          <a:xfrm>
            <a:off x="4876800" y="4379127"/>
            <a:ext cx="2895600" cy="461665"/>
          </a:xfrm>
          <a:prstGeom prst="rect">
            <a:avLst/>
          </a:prstGeom>
          <a:noFill/>
        </p:spPr>
        <p:txBody>
          <a:bodyPr wrap="square" rtlCol="0">
            <a:spAutoFit/>
          </a:bodyPr>
          <a:lstStyle/>
          <a:p>
            <a:r>
              <a:rPr lang="en-US" sz="2400" dirty="0" smtClean="0"/>
              <a:t>R1’s routing table</a:t>
            </a:r>
            <a:endParaRPr lang="en-US" sz="2400" dirty="0"/>
          </a:p>
        </p:txBody>
      </p:sp>
    </p:spTree>
    <p:extLst>
      <p:ext uri="{BB962C8B-B14F-4D97-AF65-F5344CB8AC3E}">
        <p14:creationId xmlns:p14="http://schemas.microsoft.com/office/powerpoint/2010/main" val="3464826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a:t>Overview</a:t>
            </a:r>
          </a:p>
        </p:txBody>
      </p:sp>
      <p:sp>
        <p:nvSpPr>
          <p:cNvPr id="34819" name="Rectangle 3"/>
          <p:cNvSpPr>
            <a:spLocks noGrp="1" noChangeArrowheads="1"/>
          </p:cNvSpPr>
          <p:nvPr>
            <p:ph type="body" idx="1"/>
          </p:nvPr>
        </p:nvSpPr>
        <p:spPr/>
        <p:txBody>
          <a:bodyPr/>
          <a:lstStyle/>
          <a:p>
            <a:pPr fontAlgn="base">
              <a:spcAft>
                <a:spcPct val="0"/>
              </a:spcAft>
              <a:buClr>
                <a:schemeClr val="accent1"/>
              </a:buClr>
              <a:buSzPct val="65000"/>
              <a:buFont typeface="Wingdings" pitchFamily="2" charset="2"/>
              <a:buChar char="n"/>
            </a:pPr>
            <a:r>
              <a:rPr lang="en-US" sz="3000" dirty="0"/>
              <a:t>Introductions</a:t>
            </a:r>
          </a:p>
          <a:p>
            <a:pPr fontAlgn="base">
              <a:spcAft>
                <a:spcPct val="0"/>
              </a:spcAft>
              <a:buClr>
                <a:schemeClr val="accent1"/>
              </a:buClr>
              <a:buSzPct val="65000"/>
              <a:buFont typeface="Wingdings" pitchFamily="2" charset="2"/>
              <a:buChar char="n"/>
            </a:pPr>
            <a:r>
              <a:rPr lang="en-US" sz="3000" dirty="0" smtClean="0"/>
              <a:t>Oscillation Scenarios</a:t>
            </a:r>
            <a:endParaRPr lang="en-US" sz="3000" dirty="0"/>
          </a:p>
          <a:p>
            <a:pPr fontAlgn="base">
              <a:spcAft>
                <a:spcPct val="0"/>
              </a:spcAft>
              <a:buClr>
                <a:schemeClr val="accent1"/>
              </a:buClr>
              <a:buSzPct val="65000"/>
              <a:buFont typeface="Wingdings" pitchFamily="2" charset="2"/>
              <a:buChar char="n"/>
            </a:pPr>
            <a:r>
              <a:rPr lang="en-US" sz="3000" dirty="0" smtClean="0"/>
              <a:t>Routing Algebra</a:t>
            </a:r>
          </a:p>
          <a:p>
            <a:pPr fontAlgn="base">
              <a:spcAft>
                <a:spcPct val="0"/>
              </a:spcAft>
              <a:buClr>
                <a:schemeClr val="accent1"/>
              </a:buClr>
              <a:buSzPct val="65000"/>
              <a:buFont typeface="Wingdings" pitchFamily="2" charset="2"/>
              <a:buChar char="n"/>
            </a:pPr>
            <a:r>
              <a:rPr lang="en-US" sz="2800" dirty="0"/>
              <a:t>Route-Reflection </a:t>
            </a:r>
            <a:r>
              <a:rPr lang="en-US" sz="2800" dirty="0" smtClean="0"/>
              <a:t>Algebra</a:t>
            </a:r>
          </a:p>
          <a:p>
            <a:pPr fontAlgn="base">
              <a:spcAft>
                <a:spcPct val="0"/>
              </a:spcAft>
              <a:buClr>
                <a:schemeClr val="accent1"/>
              </a:buClr>
              <a:buSzPct val="65000"/>
              <a:buFont typeface="Wingdings" pitchFamily="2" charset="2"/>
              <a:buChar char="n"/>
            </a:pPr>
            <a:r>
              <a:rPr lang="en-US" sz="2800" dirty="0"/>
              <a:t>Multiple Routes for MED</a:t>
            </a:r>
            <a:endParaRPr lang="en-US" sz="3000" dirty="0"/>
          </a:p>
          <a:p>
            <a:pPr fontAlgn="base">
              <a:spcAft>
                <a:spcPct val="0"/>
              </a:spcAft>
              <a:buClr>
                <a:schemeClr val="accent1"/>
              </a:buClr>
              <a:buSzPct val="65000"/>
              <a:buFont typeface="Wingdings" pitchFamily="2" charset="2"/>
              <a:buChar char="n"/>
            </a:pPr>
            <a:r>
              <a:rPr lang="en-US" sz="3000" dirty="0" smtClean="0"/>
              <a:t>Q&amp;A</a:t>
            </a:r>
            <a:endParaRPr lang="en-US" sz="3000" dirty="0"/>
          </a:p>
          <a:p>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51279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43434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Topology Oscillation </a:t>
            </a:r>
          </a:p>
        </p:txBody>
      </p:sp>
      <p:sp>
        <p:nvSpPr>
          <p:cNvPr id="5" name="Regular Pentagon 4"/>
          <p:cNvSpPr/>
          <p:nvPr/>
        </p:nvSpPr>
        <p:spPr>
          <a:xfrm>
            <a:off x="1676400" y="22860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6" name="Oval 5"/>
          <p:cNvSpPr/>
          <p:nvPr/>
        </p:nvSpPr>
        <p:spPr>
          <a:xfrm>
            <a:off x="1676400" y="4764405"/>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cxnSp>
        <p:nvCxnSpPr>
          <p:cNvPr id="8" name="Straight Connector 7"/>
          <p:cNvCxnSpPr>
            <a:stCxn id="5" idx="5"/>
            <a:endCxn id="12" idx="1"/>
          </p:cNvCxnSpPr>
          <p:nvPr/>
        </p:nvCxnSpPr>
        <p:spPr>
          <a:xfrm>
            <a:off x="2236469" y="2489740"/>
            <a:ext cx="370713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Up Arrow 9"/>
          <p:cNvSpPr/>
          <p:nvPr/>
        </p:nvSpPr>
        <p:spPr>
          <a:xfrm>
            <a:off x="3604021" y="5324475"/>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11" name="Regular Pentagon 10"/>
          <p:cNvSpPr/>
          <p:nvPr/>
        </p:nvSpPr>
        <p:spPr>
          <a:xfrm>
            <a:off x="3859530" y="2690223"/>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sp>
        <p:nvSpPr>
          <p:cNvPr id="12" name="Regular Pentagon 11"/>
          <p:cNvSpPr/>
          <p:nvPr/>
        </p:nvSpPr>
        <p:spPr>
          <a:xfrm>
            <a:off x="5943600" y="22860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2</a:t>
            </a:r>
          </a:p>
        </p:txBody>
      </p:sp>
      <p:sp>
        <p:nvSpPr>
          <p:cNvPr id="13" name="Oval 12"/>
          <p:cNvSpPr/>
          <p:nvPr/>
        </p:nvSpPr>
        <p:spPr>
          <a:xfrm>
            <a:off x="3859530" y="4764405"/>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5</a:t>
            </a:r>
          </a:p>
        </p:txBody>
      </p:sp>
      <p:sp>
        <p:nvSpPr>
          <p:cNvPr id="14" name="Oval 13"/>
          <p:cNvSpPr/>
          <p:nvPr/>
        </p:nvSpPr>
        <p:spPr>
          <a:xfrm>
            <a:off x="5943600" y="4764405"/>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6</a:t>
            </a:r>
          </a:p>
        </p:txBody>
      </p:sp>
      <p:cxnSp>
        <p:nvCxnSpPr>
          <p:cNvPr id="15" name="Straight Connector 14"/>
          <p:cNvCxnSpPr>
            <a:stCxn id="11" idx="3"/>
            <a:endCxn id="13" idx="0"/>
          </p:cNvCxnSpPr>
          <p:nvPr/>
        </p:nvCxnSpPr>
        <p:spPr>
          <a:xfrm>
            <a:off x="4139565" y="3223623"/>
            <a:ext cx="0" cy="15407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11" idx="1"/>
          </p:cNvCxnSpPr>
          <p:nvPr/>
        </p:nvCxnSpPr>
        <p:spPr>
          <a:xfrm>
            <a:off x="2236469" y="2489740"/>
            <a:ext cx="1623062" cy="404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4" idx="0"/>
            <a:endCxn id="12" idx="3"/>
          </p:cNvCxnSpPr>
          <p:nvPr/>
        </p:nvCxnSpPr>
        <p:spPr>
          <a:xfrm flipV="1">
            <a:off x="6223635" y="2819400"/>
            <a:ext cx="0" cy="19450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3"/>
            <a:endCxn id="6" idx="0"/>
          </p:cNvCxnSpPr>
          <p:nvPr/>
        </p:nvCxnSpPr>
        <p:spPr>
          <a:xfrm>
            <a:off x="1956435" y="2819400"/>
            <a:ext cx="0" cy="19450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5"/>
            <a:endCxn id="12" idx="1"/>
          </p:cNvCxnSpPr>
          <p:nvPr/>
        </p:nvCxnSpPr>
        <p:spPr>
          <a:xfrm flipV="1">
            <a:off x="4419599" y="2489740"/>
            <a:ext cx="1524002" cy="404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5" idx="5"/>
            <a:endCxn id="13" idx="1"/>
          </p:cNvCxnSpPr>
          <p:nvPr/>
        </p:nvCxnSpPr>
        <p:spPr>
          <a:xfrm>
            <a:off x="2236469" y="2489740"/>
            <a:ext cx="1705081" cy="235668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6" idx="7"/>
            <a:endCxn id="12" idx="1"/>
          </p:cNvCxnSpPr>
          <p:nvPr/>
        </p:nvCxnSpPr>
        <p:spPr>
          <a:xfrm flipV="1">
            <a:off x="2154450" y="2489740"/>
            <a:ext cx="3789151" cy="235668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1" idx="5"/>
            <a:endCxn id="14" idx="1"/>
          </p:cNvCxnSpPr>
          <p:nvPr/>
        </p:nvCxnSpPr>
        <p:spPr>
          <a:xfrm>
            <a:off x="4419599" y="2893963"/>
            <a:ext cx="1606021" cy="195246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416248" y="3449549"/>
            <a:ext cx="540187" cy="461665"/>
          </a:xfrm>
          <a:prstGeom prst="rect">
            <a:avLst/>
          </a:prstGeom>
          <a:noFill/>
          <a:ln>
            <a:noFill/>
          </a:ln>
        </p:spPr>
        <p:txBody>
          <a:bodyPr wrap="square" rtlCol="0">
            <a:spAutoFit/>
          </a:bodyPr>
          <a:lstStyle/>
          <a:p>
            <a:r>
              <a:rPr lang="en-US" sz="2400" b="1" dirty="0" smtClean="0">
                <a:solidFill>
                  <a:schemeClr val="accent1"/>
                </a:solidFill>
              </a:rPr>
              <a:t>10</a:t>
            </a:r>
            <a:endParaRPr lang="en-US" sz="2400" b="1" dirty="0">
              <a:solidFill>
                <a:schemeClr val="accent1"/>
              </a:solidFill>
            </a:endParaRPr>
          </a:p>
        </p:txBody>
      </p:sp>
      <p:sp>
        <p:nvSpPr>
          <p:cNvPr id="50" name="TextBox 49"/>
          <p:cNvSpPr txBox="1"/>
          <p:nvPr/>
        </p:nvSpPr>
        <p:spPr>
          <a:xfrm>
            <a:off x="2818915" y="3008433"/>
            <a:ext cx="540187" cy="461665"/>
          </a:xfrm>
          <a:prstGeom prst="rect">
            <a:avLst/>
          </a:prstGeom>
          <a:noFill/>
          <a:ln>
            <a:noFill/>
          </a:ln>
        </p:spPr>
        <p:txBody>
          <a:bodyPr wrap="square" rtlCol="0">
            <a:spAutoFit/>
          </a:bodyPr>
          <a:lstStyle/>
          <a:p>
            <a:r>
              <a:rPr lang="en-US" sz="2400" b="1" dirty="0">
                <a:solidFill>
                  <a:schemeClr val="accent1"/>
                </a:solidFill>
              </a:rPr>
              <a:t>5</a:t>
            </a:r>
          </a:p>
        </p:txBody>
      </p:sp>
      <p:sp>
        <p:nvSpPr>
          <p:cNvPr id="51" name="TextBox 50"/>
          <p:cNvSpPr txBox="1"/>
          <p:nvPr/>
        </p:nvSpPr>
        <p:spPr>
          <a:xfrm>
            <a:off x="4090035" y="3840322"/>
            <a:ext cx="540187" cy="461665"/>
          </a:xfrm>
          <a:prstGeom prst="rect">
            <a:avLst/>
          </a:prstGeom>
          <a:noFill/>
          <a:ln>
            <a:noFill/>
          </a:ln>
        </p:spPr>
        <p:txBody>
          <a:bodyPr wrap="square" rtlCol="0">
            <a:spAutoFit/>
          </a:bodyPr>
          <a:lstStyle/>
          <a:p>
            <a:r>
              <a:rPr lang="en-US" sz="2400" b="1" dirty="0" smtClean="0">
                <a:solidFill>
                  <a:schemeClr val="accent1"/>
                </a:solidFill>
              </a:rPr>
              <a:t>10</a:t>
            </a:r>
            <a:endParaRPr lang="en-US" sz="2400" b="1" dirty="0">
              <a:solidFill>
                <a:schemeClr val="accent1"/>
              </a:solidFill>
            </a:endParaRPr>
          </a:p>
        </p:txBody>
      </p:sp>
      <p:sp>
        <p:nvSpPr>
          <p:cNvPr id="52" name="TextBox 51"/>
          <p:cNvSpPr txBox="1"/>
          <p:nvPr/>
        </p:nvSpPr>
        <p:spPr>
          <a:xfrm>
            <a:off x="6198869" y="3399059"/>
            <a:ext cx="540187" cy="461665"/>
          </a:xfrm>
          <a:prstGeom prst="rect">
            <a:avLst/>
          </a:prstGeom>
          <a:noFill/>
          <a:ln>
            <a:noFill/>
          </a:ln>
        </p:spPr>
        <p:txBody>
          <a:bodyPr wrap="square" rtlCol="0">
            <a:spAutoFit/>
          </a:bodyPr>
          <a:lstStyle/>
          <a:p>
            <a:r>
              <a:rPr lang="en-US" sz="2400" b="1" dirty="0" smtClean="0">
                <a:solidFill>
                  <a:schemeClr val="accent1"/>
                </a:solidFill>
              </a:rPr>
              <a:t>10</a:t>
            </a:r>
            <a:endParaRPr lang="en-US" sz="2400" b="1" dirty="0">
              <a:solidFill>
                <a:schemeClr val="accent1"/>
              </a:solidFill>
            </a:endParaRPr>
          </a:p>
        </p:txBody>
      </p:sp>
      <p:sp>
        <p:nvSpPr>
          <p:cNvPr id="53" name="TextBox 52"/>
          <p:cNvSpPr txBox="1"/>
          <p:nvPr/>
        </p:nvSpPr>
        <p:spPr>
          <a:xfrm>
            <a:off x="5222609" y="2839949"/>
            <a:ext cx="540187" cy="461665"/>
          </a:xfrm>
          <a:prstGeom prst="rect">
            <a:avLst/>
          </a:prstGeom>
          <a:noFill/>
          <a:ln>
            <a:noFill/>
          </a:ln>
        </p:spPr>
        <p:txBody>
          <a:bodyPr wrap="square" rtlCol="0">
            <a:spAutoFit/>
          </a:bodyPr>
          <a:lstStyle/>
          <a:p>
            <a:r>
              <a:rPr lang="en-US" sz="2400" b="1" dirty="0">
                <a:solidFill>
                  <a:schemeClr val="accent1"/>
                </a:solidFill>
              </a:rPr>
              <a:t>5</a:t>
            </a:r>
          </a:p>
        </p:txBody>
      </p:sp>
      <p:sp>
        <p:nvSpPr>
          <p:cNvPr id="54" name="TextBox 53"/>
          <p:cNvSpPr txBox="1"/>
          <p:nvPr/>
        </p:nvSpPr>
        <p:spPr>
          <a:xfrm>
            <a:off x="5403414" y="3842931"/>
            <a:ext cx="540187" cy="461665"/>
          </a:xfrm>
          <a:prstGeom prst="rect">
            <a:avLst/>
          </a:prstGeom>
          <a:noFill/>
          <a:ln>
            <a:noFill/>
          </a:ln>
        </p:spPr>
        <p:txBody>
          <a:bodyPr wrap="square" rtlCol="0">
            <a:spAutoFit/>
          </a:bodyPr>
          <a:lstStyle/>
          <a:p>
            <a:r>
              <a:rPr lang="en-US" sz="2400" b="1" dirty="0">
                <a:solidFill>
                  <a:schemeClr val="accent1"/>
                </a:solidFill>
              </a:rPr>
              <a:t>5</a:t>
            </a:r>
          </a:p>
        </p:txBody>
      </p:sp>
      <p:sp>
        <p:nvSpPr>
          <p:cNvPr id="55" name="Up Arrow 54"/>
          <p:cNvSpPr/>
          <p:nvPr/>
        </p:nvSpPr>
        <p:spPr>
          <a:xfrm>
            <a:off x="5688091" y="5324475"/>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6" name="Up Arrow 55"/>
          <p:cNvSpPr/>
          <p:nvPr/>
        </p:nvSpPr>
        <p:spPr>
          <a:xfrm>
            <a:off x="1420891" y="5324475"/>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Tree>
    <p:extLst>
      <p:ext uri="{BB962C8B-B14F-4D97-AF65-F5344CB8AC3E}">
        <p14:creationId xmlns:p14="http://schemas.microsoft.com/office/powerpoint/2010/main" val="2685522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4343400" cy="741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Topology Oscillation </a:t>
            </a:r>
          </a:p>
        </p:txBody>
      </p:sp>
      <p:sp>
        <p:nvSpPr>
          <p:cNvPr id="5" name="Regular Pentagon 4"/>
          <p:cNvSpPr/>
          <p:nvPr/>
        </p:nvSpPr>
        <p:spPr>
          <a:xfrm>
            <a:off x="1676400" y="22860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6" name="Oval 5"/>
          <p:cNvSpPr/>
          <p:nvPr/>
        </p:nvSpPr>
        <p:spPr>
          <a:xfrm>
            <a:off x="1676400" y="4764405"/>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10" name="Up Arrow 9"/>
          <p:cNvSpPr/>
          <p:nvPr/>
        </p:nvSpPr>
        <p:spPr>
          <a:xfrm>
            <a:off x="3604021" y="5324475"/>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11" name="Regular Pentagon 10"/>
          <p:cNvSpPr/>
          <p:nvPr/>
        </p:nvSpPr>
        <p:spPr>
          <a:xfrm>
            <a:off x="3859530" y="22860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solidFill>
              </a:rPr>
              <a:t>1</a:t>
            </a:r>
          </a:p>
        </p:txBody>
      </p:sp>
      <p:sp>
        <p:nvSpPr>
          <p:cNvPr id="13" name="Oval 12"/>
          <p:cNvSpPr/>
          <p:nvPr/>
        </p:nvSpPr>
        <p:spPr>
          <a:xfrm>
            <a:off x="3859530" y="4764405"/>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3</a:t>
            </a:r>
          </a:p>
        </p:txBody>
      </p:sp>
      <p:cxnSp>
        <p:nvCxnSpPr>
          <p:cNvPr id="15" name="Straight Connector 14"/>
          <p:cNvCxnSpPr>
            <a:stCxn id="11" idx="3"/>
            <a:endCxn id="13" idx="0"/>
          </p:cNvCxnSpPr>
          <p:nvPr/>
        </p:nvCxnSpPr>
        <p:spPr>
          <a:xfrm>
            <a:off x="4139565" y="2819400"/>
            <a:ext cx="0" cy="19450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11" idx="1"/>
          </p:cNvCxnSpPr>
          <p:nvPr/>
        </p:nvCxnSpPr>
        <p:spPr>
          <a:xfrm>
            <a:off x="2236469" y="2489740"/>
            <a:ext cx="162306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5" idx="4"/>
          </p:cNvCxnSpPr>
          <p:nvPr/>
        </p:nvCxnSpPr>
        <p:spPr>
          <a:xfrm flipH="1" flipV="1">
            <a:off x="2129506" y="2819399"/>
            <a:ext cx="689894" cy="86098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3"/>
            <a:endCxn id="6" idx="0"/>
          </p:cNvCxnSpPr>
          <p:nvPr/>
        </p:nvCxnSpPr>
        <p:spPr>
          <a:xfrm>
            <a:off x="1956435" y="2819400"/>
            <a:ext cx="0" cy="194500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377714" y="2845258"/>
            <a:ext cx="540187" cy="461665"/>
          </a:xfrm>
          <a:prstGeom prst="rect">
            <a:avLst/>
          </a:prstGeom>
          <a:noFill/>
          <a:ln>
            <a:noFill/>
          </a:ln>
        </p:spPr>
        <p:txBody>
          <a:bodyPr wrap="square" rtlCol="0">
            <a:spAutoFit/>
          </a:bodyPr>
          <a:lstStyle/>
          <a:p>
            <a:r>
              <a:rPr lang="en-US" sz="2400" b="1" dirty="0">
                <a:solidFill>
                  <a:schemeClr val="accent1"/>
                </a:solidFill>
              </a:rPr>
              <a:t>a</a:t>
            </a:r>
          </a:p>
        </p:txBody>
      </p:sp>
      <p:sp>
        <p:nvSpPr>
          <p:cNvPr id="56" name="Up Arrow 55"/>
          <p:cNvSpPr/>
          <p:nvPr/>
        </p:nvSpPr>
        <p:spPr>
          <a:xfrm>
            <a:off x="1420891" y="5324475"/>
            <a:ext cx="1071087"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4" name="Diamond 3"/>
          <p:cNvSpPr/>
          <p:nvPr/>
        </p:nvSpPr>
        <p:spPr>
          <a:xfrm>
            <a:off x="2628900" y="3511164"/>
            <a:ext cx="800100" cy="80010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cxnSp>
        <p:nvCxnSpPr>
          <p:cNvPr id="34" name="Straight Connector 33"/>
          <p:cNvCxnSpPr>
            <a:endCxn id="11" idx="2"/>
          </p:cNvCxnSpPr>
          <p:nvPr/>
        </p:nvCxnSpPr>
        <p:spPr>
          <a:xfrm flipV="1">
            <a:off x="3200400" y="2819399"/>
            <a:ext cx="766094" cy="86098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6" idx="7"/>
          </p:cNvCxnSpPr>
          <p:nvPr/>
        </p:nvCxnSpPr>
        <p:spPr>
          <a:xfrm flipV="1">
            <a:off x="2154450" y="4073763"/>
            <a:ext cx="664950" cy="77266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3" idx="1"/>
          </p:cNvCxnSpPr>
          <p:nvPr/>
        </p:nvCxnSpPr>
        <p:spPr>
          <a:xfrm flipH="1" flipV="1">
            <a:off x="3200400" y="4073763"/>
            <a:ext cx="741150" cy="77266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200400" y="2886356"/>
            <a:ext cx="540187" cy="461665"/>
          </a:xfrm>
          <a:prstGeom prst="rect">
            <a:avLst/>
          </a:prstGeom>
          <a:noFill/>
          <a:ln>
            <a:noFill/>
          </a:ln>
        </p:spPr>
        <p:txBody>
          <a:bodyPr wrap="square" rtlCol="0">
            <a:spAutoFit/>
          </a:bodyPr>
          <a:lstStyle/>
          <a:p>
            <a:r>
              <a:rPr lang="en-US" sz="2400" b="1" dirty="0" smtClean="0">
                <a:solidFill>
                  <a:schemeClr val="accent1"/>
                </a:solidFill>
              </a:rPr>
              <a:t>b</a:t>
            </a:r>
            <a:endParaRPr lang="en-US" sz="2400" b="1" dirty="0">
              <a:solidFill>
                <a:schemeClr val="accent1"/>
              </a:solidFill>
            </a:endParaRPr>
          </a:p>
        </p:txBody>
      </p:sp>
      <p:sp>
        <p:nvSpPr>
          <p:cNvPr id="47" name="TextBox 46"/>
          <p:cNvSpPr txBox="1"/>
          <p:nvPr/>
        </p:nvSpPr>
        <p:spPr>
          <a:xfrm>
            <a:off x="2131031" y="4084381"/>
            <a:ext cx="540187" cy="461665"/>
          </a:xfrm>
          <a:prstGeom prst="rect">
            <a:avLst/>
          </a:prstGeom>
          <a:noFill/>
          <a:ln>
            <a:noFill/>
          </a:ln>
        </p:spPr>
        <p:txBody>
          <a:bodyPr wrap="square" rtlCol="0">
            <a:spAutoFit/>
          </a:bodyPr>
          <a:lstStyle/>
          <a:p>
            <a:r>
              <a:rPr lang="en-US" sz="2400" b="1" dirty="0" smtClean="0">
                <a:solidFill>
                  <a:schemeClr val="accent1"/>
                </a:solidFill>
              </a:rPr>
              <a:t>c</a:t>
            </a:r>
            <a:endParaRPr lang="en-US" sz="2400" b="1" dirty="0">
              <a:solidFill>
                <a:schemeClr val="accent1"/>
              </a:solidFill>
            </a:endParaRPr>
          </a:p>
        </p:txBody>
      </p:sp>
      <p:sp>
        <p:nvSpPr>
          <p:cNvPr id="48" name="TextBox 47"/>
          <p:cNvSpPr txBox="1"/>
          <p:nvPr/>
        </p:nvSpPr>
        <p:spPr>
          <a:xfrm>
            <a:off x="3478530" y="4084381"/>
            <a:ext cx="540187" cy="461665"/>
          </a:xfrm>
          <a:prstGeom prst="rect">
            <a:avLst/>
          </a:prstGeom>
          <a:noFill/>
          <a:ln>
            <a:noFill/>
          </a:ln>
        </p:spPr>
        <p:txBody>
          <a:bodyPr wrap="square" rtlCol="0">
            <a:spAutoFit/>
          </a:bodyPr>
          <a:lstStyle/>
          <a:p>
            <a:r>
              <a:rPr lang="en-US" sz="2400" b="1" dirty="0" smtClean="0">
                <a:solidFill>
                  <a:schemeClr val="accent1"/>
                </a:solidFill>
              </a:rPr>
              <a:t>d</a:t>
            </a:r>
            <a:endParaRPr lang="en-US" sz="2400" b="1" dirty="0">
              <a:solidFill>
                <a:schemeClr val="accent1"/>
              </a:solidFill>
            </a:endParaRPr>
          </a:p>
        </p:txBody>
      </p:sp>
    </p:spTree>
    <p:extLst>
      <p:ext uri="{BB962C8B-B14F-4D97-AF65-F5344CB8AC3E}">
        <p14:creationId xmlns:p14="http://schemas.microsoft.com/office/powerpoint/2010/main" val="10852975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Routing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To prevent the oscillation, we need to analyze the nature of BGP and the causes for oscillation</a:t>
            </a:r>
          </a:p>
          <a:p>
            <a:pPr fontAlgn="base">
              <a:spcAft>
                <a:spcPct val="0"/>
              </a:spcAft>
              <a:buClr>
                <a:schemeClr val="accent1"/>
              </a:buClr>
              <a:buSzPct val="65000"/>
              <a:buFont typeface="Wingdings" pitchFamily="2" charset="2"/>
              <a:buChar char="n"/>
            </a:pPr>
            <a:r>
              <a:rPr lang="en-US" sz="3000" dirty="0" smtClean="0"/>
              <a:t>One way for analyzing is using routing algebra</a:t>
            </a:r>
          </a:p>
        </p:txBody>
      </p:sp>
    </p:spTree>
    <p:extLst>
      <p:ext uri="{BB962C8B-B14F-4D97-AF65-F5344CB8AC3E}">
        <p14:creationId xmlns:p14="http://schemas.microsoft.com/office/powerpoint/2010/main" val="32679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Routing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We abstract routing protocol as routing algebra;</a:t>
            </a:r>
          </a:p>
          <a:p>
            <a:pPr fontAlgn="base">
              <a:spcAft>
                <a:spcPct val="0"/>
              </a:spcAft>
              <a:buClr>
                <a:schemeClr val="accent1"/>
              </a:buClr>
              <a:buSzPct val="65000"/>
              <a:buFont typeface="Wingdings" pitchFamily="2" charset="2"/>
              <a:buChar char="n"/>
            </a:pPr>
            <a:r>
              <a:rPr lang="en-US" sz="3000" dirty="0" smtClean="0"/>
              <a:t>Strict </a:t>
            </a:r>
            <a:r>
              <a:rPr lang="en-US" sz="3000" dirty="0" smtClean="0"/>
              <a:t>monotonicity in the routing algebra ensures the preference of a route strictly decreases when it is propagated</a:t>
            </a:r>
            <a:r>
              <a:rPr lang="en-US" sz="3000" dirty="0" smtClean="0"/>
              <a:t>;</a:t>
            </a:r>
          </a:p>
          <a:p>
            <a:pPr fontAlgn="base">
              <a:spcAft>
                <a:spcPct val="0"/>
              </a:spcAft>
              <a:buClr>
                <a:schemeClr val="accent1"/>
              </a:buClr>
              <a:buSzPct val="65000"/>
              <a:buFont typeface="Wingdings" pitchFamily="2" charset="2"/>
              <a:buChar char="n"/>
            </a:pPr>
            <a:r>
              <a:rPr lang="en-US" sz="3000" dirty="0"/>
              <a:t>Previous work has shown that if a routing algebra is strictly monotonic, then the protocol is correct and convergence is guaranteed;</a:t>
            </a:r>
          </a:p>
          <a:p>
            <a:pPr fontAlgn="base">
              <a:spcAft>
                <a:spcPct val="0"/>
              </a:spcAft>
              <a:buClr>
                <a:schemeClr val="accent1"/>
              </a:buClr>
              <a:buSzPct val="65000"/>
              <a:buFont typeface="Wingdings" pitchFamily="2" charset="2"/>
              <a:buChar char="n"/>
            </a:pPr>
            <a:endParaRPr lang="en-US" sz="3000" dirty="0" smtClean="0"/>
          </a:p>
        </p:txBody>
      </p:sp>
    </p:spTree>
    <p:extLst>
      <p:ext uri="{BB962C8B-B14F-4D97-AF65-F5344CB8AC3E}">
        <p14:creationId xmlns:p14="http://schemas.microsoft.com/office/powerpoint/2010/main" val="2374546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Routing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Each route has a signature </a:t>
                </a:r>
                <a14:m>
                  <m:oMath xmlns:m="http://schemas.openxmlformats.org/officeDocument/2006/math">
                    <m:r>
                      <a:rPr lang="en-US" sz="3000" i="1" smtClean="0">
                        <a:latin typeface="Cambria Math"/>
                        <a:ea typeface="Cambria Math"/>
                      </a:rPr>
                      <m:t>𝜎</m:t>
                    </m:r>
                    <m:r>
                      <a:rPr lang="en-US" sz="3000" i="1">
                        <a:latin typeface="Cambria Math"/>
                        <a:ea typeface="Cambria Math"/>
                      </a:rPr>
                      <m:t>∈</m:t>
                    </m:r>
                    <m:r>
                      <m:rPr>
                        <m:sty m:val="p"/>
                      </m:rPr>
                      <a:rPr lang="el-GR" sz="3000" i="1" smtClean="0">
                        <a:latin typeface="Cambria Math"/>
                        <a:ea typeface="Cambria Math"/>
                      </a:rPr>
                      <m:t>Σ</m:t>
                    </m:r>
                  </m:oMath>
                </a14:m>
                <a:r>
                  <a:rPr lang="en-US" sz="3000" dirty="0" smtClean="0"/>
                  <a:t>;</a:t>
                </a:r>
              </a:p>
              <a:p>
                <a:pPr fontAlgn="base">
                  <a:spcAft>
                    <a:spcPct val="0"/>
                  </a:spcAft>
                  <a:buClr>
                    <a:schemeClr val="accent1"/>
                  </a:buClr>
                  <a:buSzPct val="65000"/>
                  <a:buFont typeface="Wingdings" pitchFamily="2" charset="2"/>
                  <a:buChar char="n"/>
                </a:pPr>
                <a:r>
                  <a:rPr lang="en-US" sz="3000" dirty="0" smtClean="0"/>
                  <a:t>Each link has a label </a:t>
                </a:r>
                <a14:m>
                  <m:oMath xmlns:m="http://schemas.openxmlformats.org/officeDocument/2006/math">
                    <m:r>
                      <m:rPr>
                        <m:sty m:val="p"/>
                      </m:rPr>
                      <a:rPr lang="el-GR" sz="3000" b="0" i="1" smtClean="0">
                        <a:latin typeface="Cambria Math"/>
                        <a:ea typeface="Cambria Math"/>
                      </a:rPr>
                      <m:t>λ</m:t>
                    </m:r>
                    <m:r>
                      <a:rPr lang="en-US" sz="3000" b="0" i="1" smtClean="0">
                        <a:latin typeface="Cambria Math"/>
                      </a:rPr>
                      <m:t>∈</m:t>
                    </m:r>
                    <m:r>
                      <a:rPr lang="en-US" sz="3000" b="0" i="1" smtClean="0">
                        <a:latin typeface="Cambria Math"/>
                      </a:rPr>
                      <m:t>𝐿</m:t>
                    </m:r>
                  </m:oMath>
                </a14:m>
                <a:endParaRPr lang="en-US" sz="3000" dirty="0" smtClean="0"/>
              </a:p>
              <a:p>
                <a:pPr fontAlgn="base">
                  <a:spcAft>
                    <a:spcPct val="0"/>
                  </a:spcAft>
                  <a:buClr>
                    <a:schemeClr val="accent1"/>
                  </a:buClr>
                  <a:buSzPct val="65000"/>
                  <a:buFont typeface="Wingdings" pitchFamily="2" charset="2"/>
                  <a:buChar char="n"/>
                </a:pPr>
                <a:r>
                  <a:rPr lang="en-US" sz="3000" dirty="0" smtClean="0"/>
                  <a:t>A function that converts a route signature to weight that can be compared;</a:t>
                </a:r>
              </a:p>
              <a:p>
                <a:pPr fontAlgn="base">
                  <a:spcAft>
                    <a:spcPct val="0"/>
                  </a:spcAft>
                  <a:buClr>
                    <a:schemeClr val="accent1"/>
                  </a:buClr>
                  <a:buSzPct val="65000"/>
                  <a:buFont typeface="Wingdings" pitchFamily="2" charset="2"/>
                  <a:buChar char="n"/>
                </a:pPr>
                <a:r>
                  <a:rPr lang="en-US" sz="3000" dirty="0" smtClean="0"/>
                  <a:t>Strict monotonicity: for all </a:t>
                </a:r>
                <a14:m>
                  <m:oMath xmlns:m="http://schemas.openxmlformats.org/officeDocument/2006/math">
                    <m:r>
                      <a:rPr lang="en-US" sz="3000" i="1">
                        <a:latin typeface="Cambria Math"/>
                        <a:ea typeface="Cambria Math"/>
                      </a:rPr>
                      <m:t>𝜎</m:t>
                    </m:r>
                    <m:r>
                      <a:rPr lang="en-US" sz="3000" i="1">
                        <a:latin typeface="Cambria Math"/>
                        <a:ea typeface="Cambria Math"/>
                      </a:rPr>
                      <m:t>∈</m:t>
                    </m:r>
                    <m:r>
                      <m:rPr>
                        <m:sty m:val="p"/>
                      </m:rPr>
                      <a:rPr lang="el-GR" sz="3000" i="1">
                        <a:latin typeface="Cambria Math"/>
                        <a:ea typeface="Cambria Math"/>
                      </a:rPr>
                      <m:t>Σ</m:t>
                    </m:r>
                    <m:r>
                      <a:rPr lang="en-US" sz="3000" b="0" i="1" smtClean="0">
                        <a:latin typeface="Cambria Math"/>
                        <a:ea typeface="Cambria Math"/>
                      </a:rPr>
                      <m:t>−</m:t>
                    </m:r>
                    <m:d>
                      <m:dPr>
                        <m:begChr m:val="{"/>
                        <m:endChr m:val="}"/>
                        <m:ctrlPr>
                          <a:rPr lang="en-US" sz="3000" b="0" i="1" smtClean="0">
                            <a:latin typeface="Cambria Math"/>
                            <a:ea typeface="Cambria Math"/>
                          </a:rPr>
                        </m:ctrlPr>
                      </m:dPr>
                      <m:e>
                        <m:r>
                          <a:rPr lang="en-US" sz="3000" b="0" i="1" smtClean="0">
                            <a:latin typeface="Cambria Math"/>
                            <a:ea typeface="Cambria Math"/>
                          </a:rPr>
                          <m:t>𝜙</m:t>
                        </m:r>
                      </m:e>
                    </m:d>
                  </m:oMath>
                </a14:m>
                <a:r>
                  <a:rPr lang="en-US" sz="3000" dirty="0" smtClean="0"/>
                  <a:t>, and for all </a:t>
                </a:r>
                <a14:m>
                  <m:oMath xmlns:m="http://schemas.openxmlformats.org/officeDocument/2006/math">
                    <m:r>
                      <m:rPr>
                        <m:sty m:val="p"/>
                      </m:rPr>
                      <a:rPr lang="el-GR" sz="3000" i="1">
                        <a:latin typeface="Cambria Math"/>
                        <a:ea typeface="Cambria Math"/>
                      </a:rPr>
                      <m:t>λ</m:t>
                    </m:r>
                    <m:r>
                      <a:rPr lang="en-US" sz="3000" i="1">
                        <a:latin typeface="Cambria Math"/>
                      </a:rPr>
                      <m:t>∈</m:t>
                    </m:r>
                    <m:r>
                      <a:rPr lang="en-US" sz="3000" i="1">
                        <a:latin typeface="Cambria Math"/>
                      </a:rPr>
                      <m:t>𝐿</m:t>
                    </m:r>
                  </m:oMath>
                </a14:m>
                <a:r>
                  <a:rPr lang="en-US" sz="3000" dirty="0" smtClean="0"/>
                  <a:t>, </a:t>
                </a:r>
                <a14:m>
                  <m:oMath xmlns:m="http://schemas.openxmlformats.org/officeDocument/2006/math">
                    <m:r>
                      <a:rPr lang="en-US" sz="3000" b="0" i="1" smtClean="0">
                        <a:latin typeface="Cambria Math"/>
                      </a:rPr>
                      <m:t>𝑓</m:t>
                    </m:r>
                    <m:d>
                      <m:dPr>
                        <m:ctrlPr>
                          <a:rPr lang="en-US" sz="3000" b="0" i="1" smtClean="0">
                            <a:latin typeface="Cambria Math"/>
                          </a:rPr>
                        </m:ctrlPr>
                      </m:dPr>
                      <m:e>
                        <m:r>
                          <a:rPr lang="en-US" sz="3000" b="0" i="1" smtClean="0">
                            <a:latin typeface="Cambria Math"/>
                            <a:ea typeface="Cambria Math"/>
                          </a:rPr>
                          <m:t>𝜎</m:t>
                        </m:r>
                      </m:e>
                    </m:d>
                    <m:r>
                      <a:rPr lang="en-US" sz="3000" b="0" i="1" smtClean="0">
                        <a:latin typeface="Cambria Math"/>
                        <a:ea typeface="Cambria Math"/>
                      </a:rPr>
                      <m:t>≺</m:t>
                    </m:r>
                    <m:r>
                      <a:rPr lang="en-US" sz="3000" b="0" i="1" smtClean="0">
                        <a:latin typeface="Cambria Math"/>
                      </a:rPr>
                      <m:t>𝑓</m:t>
                    </m:r>
                    <m:d>
                      <m:dPr>
                        <m:ctrlPr>
                          <a:rPr lang="en-US" sz="3000" b="0" i="1" smtClean="0">
                            <a:latin typeface="Cambria Math"/>
                          </a:rPr>
                        </m:ctrlPr>
                      </m:dPr>
                      <m:e>
                        <m:r>
                          <a:rPr lang="en-US" sz="3000" b="0" i="1" smtClean="0">
                            <a:latin typeface="Cambria Math"/>
                            <a:ea typeface="Cambria Math"/>
                          </a:rPr>
                          <m:t>𝜆</m:t>
                        </m:r>
                        <m:r>
                          <a:rPr lang="en-US" sz="3000" b="0" i="1" smtClean="0">
                            <a:latin typeface="Cambria Math"/>
                            <a:ea typeface="Cambria Math"/>
                          </a:rPr>
                          <m:t>⨁</m:t>
                        </m:r>
                        <m:r>
                          <a:rPr lang="en-US" sz="3000" b="0" i="1" smtClean="0">
                            <a:latin typeface="Cambria Math"/>
                            <a:ea typeface="Cambria Math"/>
                          </a:rPr>
                          <m:t>𝜎</m:t>
                        </m:r>
                      </m:e>
                    </m:d>
                  </m:oMath>
                </a14:m>
                <a:endParaRPr lang="en-US" sz="3000" dirty="0"/>
              </a:p>
              <a:p>
                <a:pPr fontAlgn="base">
                  <a:spcAft>
                    <a:spcPct val="0"/>
                  </a:spcAft>
                  <a:buClr>
                    <a:schemeClr val="accent1"/>
                  </a:buClr>
                  <a:buSzPct val="65000"/>
                  <a:buFont typeface="Wingdings" pitchFamily="2" charset="2"/>
                  <a:buChar char="n"/>
                </a:pPr>
                <a:r>
                  <a:rPr lang="en-US" sz="3000" dirty="0" smtClean="0"/>
                  <a:t> </a:t>
                </a:r>
                <a14:m>
                  <m:oMath xmlns:m="http://schemas.openxmlformats.org/officeDocument/2006/math">
                    <m:r>
                      <a:rPr lang="en-US" sz="3000" i="1">
                        <a:latin typeface="Cambria Math"/>
                        <a:ea typeface="Cambria Math"/>
                      </a:rPr>
                      <m:t>≺</m:t>
                    </m:r>
                  </m:oMath>
                </a14:m>
                <a:r>
                  <a:rPr lang="en-US" sz="3000" dirty="0" smtClean="0"/>
                  <a:t> operator means the former is strictly preferred to the latter;</a:t>
                </a:r>
              </a:p>
            </p:txBody>
          </p:sp>
        </mc:Choice>
        <mc:Fallback xmlns="">
          <p:sp>
            <p:nvSpPr>
              <p:cNvPr id="9" name="Rectangle 3"/>
              <p:cNvSpPr txBox="1">
                <a:spLocks noRot="1" noChangeAspect="1" noMove="1" noResize="1" noEditPoints="1" noAdjustHandles="1" noChangeArrowheads="1" noChangeShapeType="1" noTextEdit="1"/>
              </p:cNvSpPr>
              <p:nvPr/>
            </p:nvSpPr>
            <p:spPr>
              <a:xfrm>
                <a:off x="457200" y="1316184"/>
                <a:ext cx="8305800" cy="5160816"/>
              </a:xfrm>
              <a:prstGeom prst="rect">
                <a:avLst/>
              </a:prstGeom>
              <a:blipFill rotWithShape="1">
                <a:blip r:embed="rId3"/>
                <a:stretch>
                  <a:fillRect l="-587" t="-1417" r="-2494"/>
                </a:stretch>
              </a:blipFill>
            </p:spPr>
            <p:txBody>
              <a:bodyPr/>
              <a:lstStyle/>
              <a:p>
                <a:r>
                  <a:rPr lang="en-US">
                    <a:noFill/>
                  </a:rPr>
                  <a:t> </a:t>
                </a:r>
              </a:p>
            </p:txBody>
          </p:sp>
        </mc:Fallback>
      </mc:AlternateContent>
    </p:spTree>
    <p:extLst>
      <p:ext uri="{BB962C8B-B14F-4D97-AF65-F5344CB8AC3E}">
        <p14:creationId xmlns:p14="http://schemas.microsoft.com/office/powerpoint/2010/main" val="1424416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2830898" cy="817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Edge Type</a:t>
            </a:r>
          </a:p>
        </p:txBody>
      </p:sp>
      <p:sp>
        <p:nvSpPr>
          <p:cNvPr id="5" name="Regular Pentagon 4"/>
          <p:cNvSpPr/>
          <p:nvPr/>
        </p:nvSpPr>
        <p:spPr>
          <a:xfrm>
            <a:off x="1676400" y="2286000"/>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6" name="Oval 5"/>
          <p:cNvSpPr/>
          <p:nvPr/>
        </p:nvSpPr>
        <p:spPr>
          <a:xfrm>
            <a:off x="1676400" y="4764405"/>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2</a:t>
            </a:r>
          </a:p>
        </p:txBody>
      </p:sp>
      <p:sp>
        <p:nvSpPr>
          <p:cNvPr id="8" name="Regular Pentagon 7"/>
          <p:cNvSpPr/>
          <p:nvPr/>
        </p:nvSpPr>
        <p:spPr>
          <a:xfrm>
            <a:off x="4139565" y="2295525"/>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1</a:t>
            </a:r>
            <a:endParaRPr lang="en-US" sz="3600" dirty="0">
              <a:solidFill>
                <a:schemeClr val="accent1"/>
              </a:solidFill>
            </a:endParaRPr>
          </a:p>
        </p:txBody>
      </p:sp>
      <p:sp>
        <p:nvSpPr>
          <p:cNvPr id="10" name="Oval 9"/>
          <p:cNvSpPr/>
          <p:nvPr/>
        </p:nvSpPr>
        <p:spPr>
          <a:xfrm>
            <a:off x="4139565" y="477393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4</a:t>
            </a:r>
            <a:endParaRPr lang="en-US" sz="3600" b="1" dirty="0">
              <a:solidFill>
                <a:schemeClr val="accent1"/>
              </a:solidFill>
            </a:endParaRPr>
          </a:p>
        </p:txBody>
      </p:sp>
      <p:cxnSp>
        <p:nvCxnSpPr>
          <p:cNvPr id="11" name="Straight Connector 10"/>
          <p:cNvCxnSpPr>
            <a:stCxn id="8" idx="3"/>
            <a:endCxn id="10" idx="0"/>
          </p:cNvCxnSpPr>
          <p:nvPr/>
        </p:nvCxnSpPr>
        <p:spPr>
          <a:xfrm>
            <a:off x="4419600" y="2828925"/>
            <a:ext cx="0" cy="19450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5"/>
            <a:endCxn id="8" idx="1"/>
          </p:cNvCxnSpPr>
          <p:nvPr/>
        </p:nvCxnSpPr>
        <p:spPr>
          <a:xfrm>
            <a:off x="2236469" y="2489740"/>
            <a:ext cx="1903097" cy="95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6" idx="0"/>
          </p:cNvCxnSpPr>
          <p:nvPr/>
        </p:nvCxnSpPr>
        <p:spPr>
          <a:xfrm>
            <a:off x="1956435" y="2819400"/>
            <a:ext cx="0" cy="194500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3188017" y="4764405"/>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3</a:t>
            </a:r>
          </a:p>
        </p:txBody>
      </p:sp>
      <p:cxnSp>
        <p:nvCxnSpPr>
          <p:cNvPr id="28" name="Straight Connector 27"/>
          <p:cNvCxnSpPr>
            <a:stCxn id="8" idx="2"/>
            <a:endCxn id="24" idx="0"/>
          </p:cNvCxnSpPr>
          <p:nvPr/>
        </p:nvCxnSpPr>
        <p:spPr>
          <a:xfrm flipH="1">
            <a:off x="3468052" y="2828924"/>
            <a:ext cx="778477" cy="19354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676400" y="2828925"/>
            <a:ext cx="0" cy="1819275"/>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2236468" y="2905124"/>
            <a:ext cx="2" cy="1743076"/>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236470" y="2295525"/>
            <a:ext cx="1903095" cy="0"/>
          </a:xfrm>
          <a:prstGeom prst="straightConnector1">
            <a:avLst/>
          </a:prstGeom>
          <a:ln w="2857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828109" y="1902767"/>
            <a:ext cx="919978" cy="461665"/>
          </a:xfrm>
          <a:prstGeom prst="rect">
            <a:avLst/>
          </a:prstGeom>
          <a:noFill/>
          <a:ln>
            <a:noFill/>
          </a:ln>
        </p:spPr>
        <p:txBody>
          <a:bodyPr wrap="square" rtlCol="0">
            <a:spAutoFit/>
          </a:bodyPr>
          <a:lstStyle/>
          <a:p>
            <a:r>
              <a:rPr lang="en-US" sz="2400" b="1" dirty="0" smtClean="0">
                <a:solidFill>
                  <a:schemeClr val="accent1"/>
                </a:solidFill>
              </a:rPr>
              <a:t>over</a:t>
            </a:r>
            <a:endParaRPr lang="en-US" sz="2400" b="1" dirty="0">
              <a:solidFill>
                <a:schemeClr val="accent1"/>
              </a:solidFill>
            </a:endParaRPr>
          </a:p>
        </p:txBody>
      </p:sp>
      <p:sp>
        <p:nvSpPr>
          <p:cNvPr id="41" name="TextBox 40"/>
          <p:cNvSpPr txBox="1"/>
          <p:nvPr/>
        </p:nvSpPr>
        <p:spPr>
          <a:xfrm>
            <a:off x="2236468" y="3339762"/>
            <a:ext cx="919978" cy="461665"/>
          </a:xfrm>
          <a:prstGeom prst="rect">
            <a:avLst/>
          </a:prstGeom>
          <a:noFill/>
          <a:ln>
            <a:noFill/>
          </a:ln>
        </p:spPr>
        <p:txBody>
          <a:bodyPr wrap="square" rtlCol="0">
            <a:spAutoFit/>
          </a:bodyPr>
          <a:lstStyle/>
          <a:p>
            <a:r>
              <a:rPr lang="en-US" sz="2400" b="1" dirty="0" smtClean="0">
                <a:solidFill>
                  <a:schemeClr val="accent1"/>
                </a:solidFill>
              </a:rPr>
              <a:t>down</a:t>
            </a:r>
            <a:endParaRPr lang="en-US" sz="2400" b="1" dirty="0">
              <a:solidFill>
                <a:schemeClr val="accent1"/>
              </a:solidFill>
            </a:endParaRPr>
          </a:p>
        </p:txBody>
      </p:sp>
      <p:sp>
        <p:nvSpPr>
          <p:cNvPr id="42" name="TextBox 41"/>
          <p:cNvSpPr txBox="1"/>
          <p:nvPr/>
        </p:nvSpPr>
        <p:spPr>
          <a:xfrm>
            <a:off x="1216411" y="3344166"/>
            <a:ext cx="919978" cy="461665"/>
          </a:xfrm>
          <a:prstGeom prst="rect">
            <a:avLst/>
          </a:prstGeom>
          <a:noFill/>
          <a:ln>
            <a:noFill/>
          </a:ln>
        </p:spPr>
        <p:txBody>
          <a:bodyPr wrap="square" rtlCol="0">
            <a:spAutoFit/>
          </a:bodyPr>
          <a:lstStyle/>
          <a:p>
            <a:r>
              <a:rPr lang="en-US" sz="2400" b="1" dirty="0" smtClean="0">
                <a:solidFill>
                  <a:schemeClr val="accent1"/>
                </a:solidFill>
              </a:rPr>
              <a:t>up</a:t>
            </a:r>
            <a:endParaRPr lang="en-US" sz="2400" b="1" dirty="0">
              <a:solidFill>
                <a:schemeClr val="accent1"/>
              </a:solidFill>
            </a:endParaRPr>
          </a:p>
        </p:txBody>
      </p:sp>
    </p:spTree>
    <p:extLst>
      <p:ext uri="{BB962C8B-B14F-4D97-AF65-F5344CB8AC3E}">
        <p14:creationId xmlns:p14="http://schemas.microsoft.com/office/powerpoint/2010/main" val="42208709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1828800" cy="58881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Scenario</a:t>
            </a:r>
          </a:p>
        </p:txBody>
      </p:sp>
      <p:sp>
        <p:nvSpPr>
          <p:cNvPr id="5" name="Regular Pentagon 4"/>
          <p:cNvSpPr/>
          <p:nvPr/>
        </p:nvSpPr>
        <p:spPr>
          <a:xfrm>
            <a:off x="3327082" y="1983735"/>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6" name="Regular Pentagon 5"/>
          <p:cNvSpPr/>
          <p:nvPr/>
        </p:nvSpPr>
        <p:spPr>
          <a:xfrm>
            <a:off x="6240442" y="1983734"/>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1</a:t>
            </a:r>
            <a:endParaRPr lang="en-US" sz="3600" dirty="0">
              <a:solidFill>
                <a:schemeClr val="accent1"/>
              </a:solidFill>
            </a:endParaRPr>
          </a:p>
        </p:txBody>
      </p:sp>
      <p:cxnSp>
        <p:nvCxnSpPr>
          <p:cNvPr id="13" name="Straight Arrow Connector 12"/>
          <p:cNvCxnSpPr>
            <a:endCxn id="5" idx="1"/>
          </p:cNvCxnSpPr>
          <p:nvPr/>
        </p:nvCxnSpPr>
        <p:spPr>
          <a:xfrm flipV="1">
            <a:off x="2208640" y="2187475"/>
            <a:ext cx="1118443" cy="1383119"/>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2"/>
          </p:cNvCxnSpPr>
          <p:nvPr/>
        </p:nvCxnSpPr>
        <p:spPr>
          <a:xfrm flipH="1">
            <a:off x="2555081" y="2517134"/>
            <a:ext cx="878965" cy="105346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40693" y="1593805"/>
            <a:ext cx="919978" cy="369332"/>
          </a:xfrm>
          <a:prstGeom prst="rect">
            <a:avLst/>
          </a:prstGeom>
          <a:noFill/>
          <a:ln>
            <a:noFill/>
          </a:ln>
        </p:spPr>
        <p:txBody>
          <a:bodyPr wrap="square" rtlCol="0">
            <a:spAutoFit/>
          </a:bodyPr>
          <a:lstStyle/>
          <a:p>
            <a:r>
              <a:rPr lang="en-US" b="1" dirty="0" smtClean="0">
                <a:solidFill>
                  <a:schemeClr val="accent1"/>
                </a:solidFill>
              </a:rPr>
              <a:t>(o, </a:t>
            </a:r>
            <a:r>
              <a:rPr lang="en-US" b="1" dirty="0">
                <a:solidFill>
                  <a:schemeClr val="accent1"/>
                </a:solidFill>
              </a:rPr>
              <a:t>1)</a:t>
            </a:r>
          </a:p>
        </p:txBody>
      </p:sp>
      <p:sp>
        <p:nvSpPr>
          <p:cNvPr id="18" name="Oval 17"/>
          <p:cNvSpPr/>
          <p:nvPr/>
        </p:nvSpPr>
        <p:spPr>
          <a:xfrm>
            <a:off x="786902" y="5334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5</a:t>
            </a:r>
            <a:endParaRPr lang="en-US" sz="3600" b="1" dirty="0">
              <a:solidFill>
                <a:schemeClr val="accent1"/>
              </a:solidFill>
            </a:endParaRPr>
          </a:p>
        </p:txBody>
      </p:sp>
      <p:sp>
        <p:nvSpPr>
          <p:cNvPr id="19" name="Oval 18"/>
          <p:cNvSpPr/>
          <p:nvPr/>
        </p:nvSpPr>
        <p:spPr>
          <a:xfrm>
            <a:off x="2416422" y="5334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6</a:t>
            </a:r>
            <a:endParaRPr lang="en-US" sz="3600" b="1" dirty="0">
              <a:solidFill>
                <a:schemeClr val="accent1"/>
              </a:solidFill>
            </a:endParaRPr>
          </a:p>
        </p:txBody>
      </p:sp>
      <p:sp>
        <p:nvSpPr>
          <p:cNvPr id="20" name="Oval 19"/>
          <p:cNvSpPr/>
          <p:nvPr/>
        </p:nvSpPr>
        <p:spPr>
          <a:xfrm>
            <a:off x="3744822" y="531876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7</a:t>
            </a:r>
            <a:endParaRPr lang="en-US" sz="3600" b="1" dirty="0">
              <a:solidFill>
                <a:schemeClr val="accent1"/>
              </a:solidFill>
            </a:endParaRPr>
          </a:p>
        </p:txBody>
      </p:sp>
      <p:sp>
        <p:nvSpPr>
          <p:cNvPr id="21" name="Oval 20"/>
          <p:cNvSpPr/>
          <p:nvPr/>
        </p:nvSpPr>
        <p:spPr>
          <a:xfrm>
            <a:off x="5715000" y="531876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8</a:t>
            </a:r>
            <a:endParaRPr lang="en-US" sz="3600" b="1" dirty="0">
              <a:solidFill>
                <a:schemeClr val="accent1"/>
              </a:solidFill>
            </a:endParaRPr>
          </a:p>
        </p:txBody>
      </p:sp>
      <p:sp>
        <p:nvSpPr>
          <p:cNvPr id="22" name="Oval 21"/>
          <p:cNvSpPr/>
          <p:nvPr/>
        </p:nvSpPr>
        <p:spPr>
          <a:xfrm>
            <a:off x="7315200" y="531876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9</a:t>
            </a:r>
            <a:endParaRPr lang="en-US" sz="3600" b="1" dirty="0">
              <a:solidFill>
                <a:schemeClr val="accent1"/>
              </a:solidFill>
            </a:endParaRPr>
          </a:p>
        </p:txBody>
      </p:sp>
      <p:sp>
        <p:nvSpPr>
          <p:cNvPr id="2" name="Rectangle 1"/>
          <p:cNvSpPr/>
          <p:nvPr/>
        </p:nvSpPr>
        <p:spPr>
          <a:xfrm>
            <a:off x="4453552" y="3570594"/>
            <a:ext cx="538162" cy="538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3</a:t>
            </a:r>
          </a:p>
        </p:txBody>
      </p:sp>
      <p:sp>
        <p:nvSpPr>
          <p:cNvPr id="25" name="Rectangle 24"/>
          <p:cNvSpPr/>
          <p:nvPr/>
        </p:nvSpPr>
        <p:spPr>
          <a:xfrm>
            <a:off x="2016919" y="3570594"/>
            <a:ext cx="538162" cy="538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2</a:t>
            </a:r>
            <a:endParaRPr lang="en-US" sz="3600" b="1" dirty="0">
              <a:solidFill>
                <a:schemeClr val="accent1"/>
              </a:solidFill>
            </a:endParaRPr>
          </a:p>
        </p:txBody>
      </p:sp>
      <p:cxnSp>
        <p:nvCxnSpPr>
          <p:cNvPr id="37" name="Straight Arrow Connector 36"/>
          <p:cNvCxnSpPr>
            <a:stCxn id="18" idx="0"/>
          </p:cNvCxnSpPr>
          <p:nvPr/>
        </p:nvCxnSpPr>
        <p:spPr>
          <a:xfrm flipV="1">
            <a:off x="1066937" y="4108756"/>
            <a:ext cx="949982" cy="122524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9" idx="1"/>
            <a:endCxn id="25" idx="2"/>
          </p:cNvCxnSpPr>
          <p:nvPr/>
        </p:nvCxnSpPr>
        <p:spPr>
          <a:xfrm flipH="1" flipV="1">
            <a:off x="2286000" y="4108756"/>
            <a:ext cx="212442" cy="130726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5" idx="4"/>
          </p:cNvCxnSpPr>
          <p:nvPr/>
        </p:nvCxnSpPr>
        <p:spPr>
          <a:xfrm flipH="1" flipV="1">
            <a:off x="3780188" y="2517134"/>
            <a:ext cx="673365" cy="105346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 idx="1"/>
            <a:endCxn id="25" idx="3"/>
          </p:cNvCxnSpPr>
          <p:nvPr/>
        </p:nvCxnSpPr>
        <p:spPr>
          <a:xfrm flipH="1">
            <a:off x="2555081" y="3839675"/>
            <a:ext cx="1898471"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0" idx="1"/>
          </p:cNvCxnSpPr>
          <p:nvPr/>
        </p:nvCxnSpPr>
        <p:spPr>
          <a:xfrm flipV="1">
            <a:off x="3826842" y="4108756"/>
            <a:ext cx="626711" cy="129202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1" idx="0"/>
          </p:cNvCxnSpPr>
          <p:nvPr/>
        </p:nvCxnSpPr>
        <p:spPr>
          <a:xfrm flipH="1" flipV="1">
            <a:off x="4991714" y="4108756"/>
            <a:ext cx="1003321" cy="121000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6800512" y="3570594"/>
            <a:ext cx="538162" cy="538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4</a:t>
            </a:r>
          </a:p>
        </p:txBody>
      </p:sp>
      <p:cxnSp>
        <p:nvCxnSpPr>
          <p:cNvPr id="59" name="Straight Arrow Connector 58"/>
          <p:cNvCxnSpPr>
            <a:stCxn id="54" idx="0"/>
            <a:endCxn id="6" idx="4"/>
          </p:cNvCxnSpPr>
          <p:nvPr/>
        </p:nvCxnSpPr>
        <p:spPr>
          <a:xfrm flipH="1" flipV="1">
            <a:off x="6693548" y="2517133"/>
            <a:ext cx="376045" cy="105346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22" idx="1"/>
            <a:endCxn id="54" idx="2"/>
          </p:cNvCxnSpPr>
          <p:nvPr/>
        </p:nvCxnSpPr>
        <p:spPr>
          <a:xfrm flipH="1" flipV="1">
            <a:off x="7069593" y="4108756"/>
            <a:ext cx="327627" cy="129202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5" idx="2"/>
            <a:endCxn id="18" idx="7"/>
          </p:cNvCxnSpPr>
          <p:nvPr/>
        </p:nvCxnSpPr>
        <p:spPr>
          <a:xfrm flipH="1">
            <a:off x="1264952" y="4108756"/>
            <a:ext cx="1021048" cy="130726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19" idx="0"/>
          </p:cNvCxnSpPr>
          <p:nvPr/>
        </p:nvCxnSpPr>
        <p:spPr>
          <a:xfrm>
            <a:off x="2498442" y="4108756"/>
            <a:ext cx="198015" cy="122524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 idx="2"/>
            <a:endCxn id="20" idx="0"/>
          </p:cNvCxnSpPr>
          <p:nvPr/>
        </p:nvCxnSpPr>
        <p:spPr>
          <a:xfrm flipH="1">
            <a:off x="4024857" y="4108756"/>
            <a:ext cx="697776" cy="121000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2" idx="2"/>
            <a:endCxn id="21" idx="1"/>
          </p:cNvCxnSpPr>
          <p:nvPr/>
        </p:nvCxnSpPr>
        <p:spPr>
          <a:xfrm>
            <a:off x="4722633" y="4108756"/>
            <a:ext cx="1074387" cy="129202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 idx="5"/>
            <a:endCxn id="2" idx="0"/>
          </p:cNvCxnSpPr>
          <p:nvPr/>
        </p:nvCxnSpPr>
        <p:spPr>
          <a:xfrm>
            <a:off x="3887151" y="2187475"/>
            <a:ext cx="835482" cy="1383119"/>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2555081" y="3962400"/>
            <a:ext cx="1885612"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6" idx="0"/>
            <a:endCxn id="5" idx="0"/>
          </p:cNvCxnSpPr>
          <p:nvPr/>
        </p:nvCxnSpPr>
        <p:spPr>
          <a:xfrm flipH="1">
            <a:off x="3607117" y="1983734"/>
            <a:ext cx="2913360" cy="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6" idx="1"/>
          </p:cNvCxnSpPr>
          <p:nvPr/>
        </p:nvCxnSpPr>
        <p:spPr>
          <a:xfrm flipV="1">
            <a:off x="3887151" y="2187474"/>
            <a:ext cx="2353292" cy="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6" idx="3"/>
          </p:cNvCxnSpPr>
          <p:nvPr/>
        </p:nvCxnSpPr>
        <p:spPr>
          <a:xfrm>
            <a:off x="6520477" y="2517134"/>
            <a:ext cx="280035" cy="105346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endCxn id="22" idx="0"/>
          </p:cNvCxnSpPr>
          <p:nvPr/>
        </p:nvCxnSpPr>
        <p:spPr>
          <a:xfrm>
            <a:off x="7338674" y="4108756"/>
            <a:ext cx="256561" cy="121000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4720728" y="2115537"/>
            <a:ext cx="919978" cy="369332"/>
          </a:xfrm>
          <a:prstGeom prst="rect">
            <a:avLst/>
          </a:prstGeom>
          <a:noFill/>
          <a:ln>
            <a:noFill/>
          </a:ln>
        </p:spPr>
        <p:txBody>
          <a:bodyPr wrap="square" rtlCol="0">
            <a:spAutoFit/>
          </a:bodyPr>
          <a:lstStyle/>
          <a:p>
            <a:r>
              <a:rPr lang="en-US" b="1" dirty="0" smtClean="0">
                <a:solidFill>
                  <a:schemeClr val="accent1"/>
                </a:solidFill>
              </a:rPr>
              <a:t>(o, 0)</a:t>
            </a:r>
            <a:endParaRPr lang="en-US" b="1" dirty="0">
              <a:solidFill>
                <a:schemeClr val="accent1"/>
              </a:solidFill>
            </a:endParaRPr>
          </a:p>
        </p:txBody>
      </p:sp>
      <p:sp>
        <p:nvSpPr>
          <p:cNvPr id="100" name="TextBox 99"/>
          <p:cNvSpPr txBox="1"/>
          <p:nvPr/>
        </p:nvSpPr>
        <p:spPr>
          <a:xfrm>
            <a:off x="2074585" y="2613568"/>
            <a:ext cx="919978" cy="369332"/>
          </a:xfrm>
          <a:prstGeom prst="rect">
            <a:avLst/>
          </a:prstGeom>
          <a:noFill/>
          <a:ln>
            <a:noFill/>
          </a:ln>
        </p:spPr>
        <p:txBody>
          <a:bodyPr wrap="square" rtlCol="0">
            <a:spAutoFit/>
          </a:bodyPr>
          <a:lstStyle/>
          <a:p>
            <a:r>
              <a:rPr lang="en-US" b="1" dirty="0" smtClean="0">
                <a:solidFill>
                  <a:schemeClr val="accent1"/>
                </a:solidFill>
              </a:rPr>
              <a:t>(u, 0)</a:t>
            </a:r>
            <a:endParaRPr lang="en-US" b="1" dirty="0">
              <a:solidFill>
                <a:schemeClr val="accent1"/>
              </a:solidFill>
            </a:endParaRPr>
          </a:p>
        </p:txBody>
      </p:sp>
      <p:sp>
        <p:nvSpPr>
          <p:cNvPr id="101" name="TextBox 100"/>
          <p:cNvSpPr txBox="1"/>
          <p:nvPr/>
        </p:nvSpPr>
        <p:spPr>
          <a:xfrm>
            <a:off x="2744904" y="3135300"/>
            <a:ext cx="919978" cy="369332"/>
          </a:xfrm>
          <a:prstGeom prst="rect">
            <a:avLst/>
          </a:prstGeom>
          <a:noFill/>
          <a:ln>
            <a:noFill/>
          </a:ln>
        </p:spPr>
        <p:txBody>
          <a:bodyPr wrap="square" rtlCol="0">
            <a:spAutoFit/>
          </a:bodyPr>
          <a:lstStyle/>
          <a:p>
            <a:r>
              <a:rPr lang="en-US" b="1" dirty="0" smtClean="0">
                <a:solidFill>
                  <a:schemeClr val="accent1"/>
                </a:solidFill>
              </a:rPr>
              <a:t>(d, 2)</a:t>
            </a:r>
            <a:endParaRPr lang="en-US" b="1" dirty="0">
              <a:solidFill>
                <a:schemeClr val="accent1"/>
              </a:solidFill>
            </a:endParaRPr>
          </a:p>
        </p:txBody>
      </p:sp>
      <p:sp>
        <p:nvSpPr>
          <p:cNvPr id="102" name="TextBox 101"/>
          <p:cNvSpPr txBox="1"/>
          <p:nvPr/>
        </p:nvSpPr>
        <p:spPr>
          <a:xfrm>
            <a:off x="3434046" y="2798234"/>
            <a:ext cx="919978" cy="369332"/>
          </a:xfrm>
          <a:prstGeom prst="rect">
            <a:avLst/>
          </a:prstGeom>
          <a:noFill/>
          <a:ln>
            <a:noFill/>
          </a:ln>
        </p:spPr>
        <p:txBody>
          <a:bodyPr wrap="square" rtlCol="0">
            <a:spAutoFit/>
          </a:bodyPr>
          <a:lstStyle/>
          <a:p>
            <a:r>
              <a:rPr lang="en-US" b="1" dirty="0" smtClean="0">
                <a:solidFill>
                  <a:schemeClr val="accent1"/>
                </a:solidFill>
              </a:rPr>
              <a:t>(u, 0)</a:t>
            </a:r>
            <a:endParaRPr lang="en-US" b="1" dirty="0">
              <a:solidFill>
                <a:schemeClr val="accent1"/>
              </a:solidFill>
            </a:endParaRPr>
          </a:p>
        </p:txBody>
      </p:sp>
      <p:sp>
        <p:nvSpPr>
          <p:cNvPr id="103" name="TextBox 102"/>
          <p:cNvSpPr txBox="1"/>
          <p:nvPr/>
        </p:nvSpPr>
        <p:spPr>
          <a:xfrm>
            <a:off x="4277850" y="2694368"/>
            <a:ext cx="919978" cy="369332"/>
          </a:xfrm>
          <a:prstGeom prst="rect">
            <a:avLst/>
          </a:prstGeom>
          <a:noFill/>
          <a:ln>
            <a:noFill/>
          </a:ln>
        </p:spPr>
        <p:txBody>
          <a:bodyPr wrap="square" rtlCol="0">
            <a:spAutoFit/>
          </a:bodyPr>
          <a:lstStyle/>
          <a:p>
            <a:r>
              <a:rPr lang="en-US" b="1" dirty="0" smtClean="0">
                <a:solidFill>
                  <a:schemeClr val="accent1"/>
                </a:solidFill>
              </a:rPr>
              <a:t>(d, 3)</a:t>
            </a:r>
            <a:endParaRPr lang="en-US" b="1" dirty="0">
              <a:solidFill>
                <a:schemeClr val="accent1"/>
              </a:solidFill>
            </a:endParaRPr>
          </a:p>
        </p:txBody>
      </p:sp>
      <p:sp>
        <p:nvSpPr>
          <p:cNvPr id="104" name="TextBox 103"/>
          <p:cNvSpPr txBox="1"/>
          <p:nvPr/>
        </p:nvSpPr>
        <p:spPr>
          <a:xfrm>
            <a:off x="3320199" y="3485015"/>
            <a:ext cx="919978" cy="369332"/>
          </a:xfrm>
          <a:prstGeom prst="rect">
            <a:avLst/>
          </a:prstGeom>
          <a:noFill/>
          <a:ln>
            <a:noFill/>
          </a:ln>
        </p:spPr>
        <p:txBody>
          <a:bodyPr wrap="square" rtlCol="0">
            <a:spAutoFit/>
          </a:bodyPr>
          <a:lstStyle/>
          <a:p>
            <a:r>
              <a:rPr lang="en-US" b="1" dirty="0" smtClean="0">
                <a:solidFill>
                  <a:schemeClr val="accent1"/>
                </a:solidFill>
              </a:rPr>
              <a:t>(o, 2)</a:t>
            </a:r>
            <a:endParaRPr lang="en-US" b="1" dirty="0">
              <a:solidFill>
                <a:schemeClr val="accent1"/>
              </a:solidFill>
            </a:endParaRPr>
          </a:p>
        </p:txBody>
      </p:sp>
      <p:sp>
        <p:nvSpPr>
          <p:cNvPr id="105" name="TextBox 104"/>
          <p:cNvSpPr txBox="1"/>
          <p:nvPr/>
        </p:nvSpPr>
        <p:spPr>
          <a:xfrm>
            <a:off x="886983" y="4400584"/>
            <a:ext cx="919978" cy="369332"/>
          </a:xfrm>
          <a:prstGeom prst="rect">
            <a:avLst/>
          </a:prstGeom>
          <a:noFill/>
          <a:ln>
            <a:noFill/>
          </a:ln>
        </p:spPr>
        <p:txBody>
          <a:bodyPr wrap="square" rtlCol="0">
            <a:spAutoFit/>
          </a:bodyPr>
          <a:lstStyle/>
          <a:p>
            <a:r>
              <a:rPr lang="en-US" b="1" dirty="0" smtClean="0">
                <a:solidFill>
                  <a:schemeClr val="accent1"/>
                </a:solidFill>
              </a:rPr>
              <a:t>(u, 2)</a:t>
            </a:r>
            <a:endParaRPr lang="en-US" b="1" dirty="0">
              <a:solidFill>
                <a:schemeClr val="accent1"/>
              </a:solidFill>
            </a:endParaRPr>
          </a:p>
        </p:txBody>
      </p:sp>
      <p:sp>
        <p:nvSpPr>
          <p:cNvPr id="106" name="TextBox 105"/>
          <p:cNvSpPr txBox="1"/>
          <p:nvPr/>
        </p:nvSpPr>
        <p:spPr>
          <a:xfrm>
            <a:off x="1635103" y="4713758"/>
            <a:ext cx="919978" cy="369332"/>
          </a:xfrm>
          <a:prstGeom prst="rect">
            <a:avLst/>
          </a:prstGeom>
          <a:noFill/>
          <a:ln>
            <a:noFill/>
          </a:ln>
        </p:spPr>
        <p:txBody>
          <a:bodyPr wrap="square" rtlCol="0">
            <a:spAutoFit/>
          </a:bodyPr>
          <a:lstStyle/>
          <a:p>
            <a:r>
              <a:rPr lang="en-US" b="1" dirty="0" smtClean="0">
                <a:solidFill>
                  <a:schemeClr val="accent1"/>
                </a:solidFill>
              </a:rPr>
              <a:t>(d, 5)</a:t>
            </a:r>
            <a:endParaRPr lang="en-US" b="1" dirty="0">
              <a:solidFill>
                <a:schemeClr val="accent1"/>
              </a:solidFill>
            </a:endParaRPr>
          </a:p>
        </p:txBody>
      </p:sp>
      <p:sp>
        <p:nvSpPr>
          <p:cNvPr id="107" name="TextBox 106"/>
          <p:cNvSpPr txBox="1"/>
          <p:nvPr/>
        </p:nvSpPr>
        <p:spPr>
          <a:xfrm>
            <a:off x="1847883" y="5083090"/>
            <a:ext cx="919978" cy="369332"/>
          </a:xfrm>
          <a:prstGeom prst="rect">
            <a:avLst/>
          </a:prstGeom>
          <a:noFill/>
          <a:ln>
            <a:noFill/>
          </a:ln>
        </p:spPr>
        <p:txBody>
          <a:bodyPr wrap="square" rtlCol="0">
            <a:spAutoFit/>
          </a:bodyPr>
          <a:lstStyle/>
          <a:p>
            <a:r>
              <a:rPr lang="en-US" b="1" dirty="0" smtClean="0">
                <a:solidFill>
                  <a:schemeClr val="accent1"/>
                </a:solidFill>
              </a:rPr>
              <a:t>(u, 2)</a:t>
            </a:r>
            <a:endParaRPr lang="en-US" b="1" dirty="0">
              <a:solidFill>
                <a:schemeClr val="accent1"/>
              </a:solidFill>
            </a:endParaRPr>
          </a:p>
        </p:txBody>
      </p:sp>
      <p:sp>
        <p:nvSpPr>
          <p:cNvPr id="108" name="TextBox 107"/>
          <p:cNvSpPr txBox="1"/>
          <p:nvPr/>
        </p:nvSpPr>
        <p:spPr>
          <a:xfrm>
            <a:off x="2534574" y="4395392"/>
            <a:ext cx="919978" cy="369332"/>
          </a:xfrm>
          <a:prstGeom prst="rect">
            <a:avLst/>
          </a:prstGeom>
          <a:noFill/>
          <a:ln>
            <a:noFill/>
          </a:ln>
        </p:spPr>
        <p:txBody>
          <a:bodyPr wrap="square" rtlCol="0">
            <a:spAutoFit/>
          </a:bodyPr>
          <a:lstStyle/>
          <a:p>
            <a:r>
              <a:rPr lang="en-US" b="1" dirty="0" smtClean="0">
                <a:solidFill>
                  <a:schemeClr val="accent1"/>
                </a:solidFill>
              </a:rPr>
              <a:t>(d, </a:t>
            </a:r>
            <a:r>
              <a:rPr lang="en-US" b="1" dirty="0">
                <a:solidFill>
                  <a:schemeClr val="accent1"/>
                </a:solidFill>
              </a:rPr>
              <a:t>6</a:t>
            </a:r>
            <a:r>
              <a:rPr lang="en-US" b="1" dirty="0" smtClean="0">
                <a:solidFill>
                  <a:schemeClr val="accent1"/>
                </a:solidFill>
              </a:rPr>
              <a:t>)</a:t>
            </a:r>
            <a:endParaRPr lang="en-US" b="1" dirty="0">
              <a:solidFill>
                <a:schemeClr val="accent1"/>
              </a:solidFill>
            </a:endParaRPr>
          </a:p>
        </p:txBody>
      </p:sp>
      <p:sp>
        <p:nvSpPr>
          <p:cNvPr id="109" name="TextBox 108"/>
          <p:cNvSpPr txBox="1"/>
          <p:nvPr/>
        </p:nvSpPr>
        <p:spPr>
          <a:xfrm>
            <a:off x="3121246" y="3891099"/>
            <a:ext cx="919978" cy="369332"/>
          </a:xfrm>
          <a:prstGeom prst="rect">
            <a:avLst/>
          </a:prstGeom>
          <a:noFill/>
          <a:ln>
            <a:noFill/>
          </a:ln>
        </p:spPr>
        <p:txBody>
          <a:bodyPr wrap="square" rtlCol="0">
            <a:spAutoFit/>
          </a:bodyPr>
          <a:lstStyle/>
          <a:p>
            <a:r>
              <a:rPr lang="en-US" b="1" dirty="0" smtClean="0">
                <a:solidFill>
                  <a:schemeClr val="accent1"/>
                </a:solidFill>
              </a:rPr>
              <a:t>(o, 3)</a:t>
            </a:r>
            <a:endParaRPr lang="en-US" b="1" dirty="0">
              <a:solidFill>
                <a:schemeClr val="accent1"/>
              </a:solidFill>
            </a:endParaRPr>
          </a:p>
        </p:txBody>
      </p:sp>
      <p:sp>
        <p:nvSpPr>
          <p:cNvPr id="112" name="TextBox 111"/>
          <p:cNvSpPr txBox="1"/>
          <p:nvPr/>
        </p:nvSpPr>
        <p:spPr>
          <a:xfrm>
            <a:off x="3533574" y="4410879"/>
            <a:ext cx="919978" cy="369332"/>
          </a:xfrm>
          <a:prstGeom prst="rect">
            <a:avLst/>
          </a:prstGeom>
          <a:noFill/>
          <a:ln>
            <a:noFill/>
          </a:ln>
        </p:spPr>
        <p:txBody>
          <a:bodyPr wrap="square" rtlCol="0">
            <a:spAutoFit/>
          </a:bodyPr>
          <a:lstStyle/>
          <a:p>
            <a:r>
              <a:rPr lang="en-US" b="1" dirty="0" smtClean="0">
                <a:solidFill>
                  <a:schemeClr val="accent1"/>
                </a:solidFill>
              </a:rPr>
              <a:t>(u, </a:t>
            </a:r>
            <a:r>
              <a:rPr lang="en-US" b="1" dirty="0">
                <a:solidFill>
                  <a:schemeClr val="accent1"/>
                </a:solidFill>
              </a:rPr>
              <a:t>3</a:t>
            </a:r>
            <a:r>
              <a:rPr lang="en-US" b="1" dirty="0" smtClean="0">
                <a:solidFill>
                  <a:schemeClr val="accent1"/>
                </a:solidFill>
              </a:rPr>
              <a:t>)</a:t>
            </a:r>
            <a:endParaRPr lang="en-US" b="1" dirty="0">
              <a:solidFill>
                <a:schemeClr val="accent1"/>
              </a:solidFill>
            </a:endParaRPr>
          </a:p>
        </p:txBody>
      </p:sp>
      <p:sp>
        <p:nvSpPr>
          <p:cNvPr id="113" name="TextBox 112"/>
          <p:cNvSpPr txBox="1"/>
          <p:nvPr/>
        </p:nvSpPr>
        <p:spPr>
          <a:xfrm>
            <a:off x="4071736" y="5031448"/>
            <a:ext cx="919978" cy="369332"/>
          </a:xfrm>
          <a:prstGeom prst="rect">
            <a:avLst/>
          </a:prstGeom>
          <a:noFill/>
          <a:ln>
            <a:noFill/>
          </a:ln>
        </p:spPr>
        <p:txBody>
          <a:bodyPr wrap="square" rtlCol="0">
            <a:spAutoFit/>
          </a:bodyPr>
          <a:lstStyle/>
          <a:p>
            <a:r>
              <a:rPr lang="en-US" b="1" dirty="0" smtClean="0">
                <a:solidFill>
                  <a:schemeClr val="accent1"/>
                </a:solidFill>
              </a:rPr>
              <a:t>(d, 7)</a:t>
            </a:r>
            <a:endParaRPr lang="en-US" b="1" dirty="0">
              <a:solidFill>
                <a:schemeClr val="accent1"/>
              </a:solidFill>
            </a:endParaRPr>
          </a:p>
        </p:txBody>
      </p:sp>
      <p:sp>
        <p:nvSpPr>
          <p:cNvPr id="114" name="TextBox 113"/>
          <p:cNvSpPr txBox="1"/>
          <p:nvPr/>
        </p:nvSpPr>
        <p:spPr>
          <a:xfrm>
            <a:off x="4684125" y="4713758"/>
            <a:ext cx="919978" cy="369332"/>
          </a:xfrm>
          <a:prstGeom prst="rect">
            <a:avLst/>
          </a:prstGeom>
          <a:noFill/>
          <a:ln>
            <a:noFill/>
          </a:ln>
        </p:spPr>
        <p:txBody>
          <a:bodyPr wrap="square" rtlCol="0">
            <a:spAutoFit/>
          </a:bodyPr>
          <a:lstStyle/>
          <a:p>
            <a:r>
              <a:rPr lang="en-US" b="1" dirty="0" smtClean="0">
                <a:solidFill>
                  <a:schemeClr val="accent1"/>
                </a:solidFill>
              </a:rPr>
              <a:t>(d, 8)</a:t>
            </a:r>
            <a:endParaRPr lang="en-US" b="1" dirty="0">
              <a:solidFill>
                <a:schemeClr val="accent1"/>
              </a:solidFill>
            </a:endParaRPr>
          </a:p>
        </p:txBody>
      </p:sp>
      <p:sp>
        <p:nvSpPr>
          <p:cNvPr id="115" name="TextBox 114"/>
          <p:cNvSpPr txBox="1"/>
          <p:nvPr/>
        </p:nvSpPr>
        <p:spPr>
          <a:xfrm>
            <a:off x="5355092" y="4295509"/>
            <a:ext cx="919978" cy="369332"/>
          </a:xfrm>
          <a:prstGeom prst="rect">
            <a:avLst/>
          </a:prstGeom>
          <a:noFill/>
          <a:ln>
            <a:noFill/>
          </a:ln>
        </p:spPr>
        <p:txBody>
          <a:bodyPr wrap="square" rtlCol="0">
            <a:spAutoFit/>
          </a:bodyPr>
          <a:lstStyle/>
          <a:p>
            <a:r>
              <a:rPr lang="en-US" b="1" dirty="0" smtClean="0">
                <a:solidFill>
                  <a:schemeClr val="accent1"/>
                </a:solidFill>
              </a:rPr>
              <a:t>(u, </a:t>
            </a:r>
            <a:r>
              <a:rPr lang="en-US" b="1" dirty="0">
                <a:solidFill>
                  <a:schemeClr val="accent1"/>
                </a:solidFill>
              </a:rPr>
              <a:t>3</a:t>
            </a:r>
            <a:r>
              <a:rPr lang="en-US" b="1" dirty="0" smtClean="0">
                <a:solidFill>
                  <a:schemeClr val="accent1"/>
                </a:solidFill>
              </a:rPr>
              <a:t>)</a:t>
            </a:r>
            <a:endParaRPr lang="en-US" b="1" dirty="0">
              <a:solidFill>
                <a:schemeClr val="accent1"/>
              </a:solidFill>
            </a:endParaRPr>
          </a:p>
        </p:txBody>
      </p:sp>
      <p:sp>
        <p:nvSpPr>
          <p:cNvPr id="116" name="TextBox 115"/>
          <p:cNvSpPr txBox="1"/>
          <p:nvPr/>
        </p:nvSpPr>
        <p:spPr>
          <a:xfrm>
            <a:off x="6800512" y="2765968"/>
            <a:ext cx="919978" cy="369332"/>
          </a:xfrm>
          <a:prstGeom prst="rect">
            <a:avLst/>
          </a:prstGeom>
          <a:noFill/>
          <a:ln>
            <a:noFill/>
          </a:ln>
        </p:spPr>
        <p:txBody>
          <a:bodyPr wrap="square" rtlCol="0">
            <a:spAutoFit/>
          </a:bodyPr>
          <a:lstStyle/>
          <a:p>
            <a:r>
              <a:rPr lang="en-US" b="1" dirty="0" smtClean="0">
                <a:solidFill>
                  <a:schemeClr val="accent1"/>
                </a:solidFill>
              </a:rPr>
              <a:t>(u, 1)</a:t>
            </a:r>
            <a:endParaRPr lang="en-US" b="1" dirty="0">
              <a:solidFill>
                <a:schemeClr val="accent1"/>
              </a:solidFill>
            </a:endParaRPr>
          </a:p>
        </p:txBody>
      </p:sp>
      <p:sp>
        <p:nvSpPr>
          <p:cNvPr id="117" name="TextBox 116"/>
          <p:cNvSpPr txBox="1"/>
          <p:nvPr/>
        </p:nvSpPr>
        <p:spPr>
          <a:xfrm>
            <a:off x="6060488" y="2949308"/>
            <a:ext cx="919978" cy="369332"/>
          </a:xfrm>
          <a:prstGeom prst="rect">
            <a:avLst/>
          </a:prstGeom>
          <a:noFill/>
          <a:ln>
            <a:noFill/>
          </a:ln>
        </p:spPr>
        <p:txBody>
          <a:bodyPr wrap="square" rtlCol="0">
            <a:spAutoFit/>
          </a:bodyPr>
          <a:lstStyle/>
          <a:p>
            <a:r>
              <a:rPr lang="en-US" b="1" dirty="0" smtClean="0">
                <a:solidFill>
                  <a:schemeClr val="accent1"/>
                </a:solidFill>
              </a:rPr>
              <a:t>(d, 4)</a:t>
            </a:r>
            <a:endParaRPr lang="en-US" b="1" dirty="0">
              <a:solidFill>
                <a:schemeClr val="accent1"/>
              </a:solidFill>
            </a:endParaRPr>
          </a:p>
        </p:txBody>
      </p:sp>
      <p:sp>
        <p:nvSpPr>
          <p:cNvPr id="118" name="TextBox 117"/>
          <p:cNvSpPr txBox="1"/>
          <p:nvPr/>
        </p:nvSpPr>
        <p:spPr>
          <a:xfrm>
            <a:off x="6546976" y="4580058"/>
            <a:ext cx="919978" cy="369332"/>
          </a:xfrm>
          <a:prstGeom prst="rect">
            <a:avLst/>
          </a:prstGeom>
          <a:noFill/>
          <a:ln>
            <a:noFill/>
          </a:ln>
        </p:spPr>
        <p:txBody>
          <a:bodyPr wrap="square" rtlCol="0">
            <a:spAutoFit/>
          </a:bodyPr>
          <a:lstStyle/>
          <a:p>
            <a:r>
              <a:rPr lang="en-US" b="1" dirty="0" smtClean="0">
                <a:solidFill>
                  <a:schemeClr val="accent1"/>
                </a:solidFill>
              </a:rPr>
              <a:t>(u, 4)</a:t>
            </a:r>
            <a:endParaRPr lang="en-US" b="1" dirty="0">
              <a:solidFill>
                <a:schemeClr val="accent1"/>
              </a:solidFill>
            </a:endParaRPr>
          </a:p>
        </p:txBody>
      </p:sp>
      <p:sp>
        <p:nvSpPr>
          <p:cNvPr id="119" name="TextBox 118"/>
          <p:cNvSpPr txBox="1"/>
          <p:nvPr/>
        </p:nvSpPr>
        <p:spPr>
          <a:xfrm>
            <a:off x="7397220" y="4397654"/>
            <a:ext cx="919978" cy="369332"/>
          </a:xfrm>
          <a:prstGeom prst="rect">
            <a:avLst/>
          </a:prstGeom>
          <a:noFill/>
          <a:ln>
            <a:noFill/>
          </a:ln>
        </p:spPr>
        <p:txBody>
          <a:bodyPr wrap="square" rtlCol="0">
            <a:spAutoFit/>
          </a:bodyPr>
          <a:lstStyle/>
          <a:p>
            <a:r>
              <a:rPr lang="en-US" b="1" dirty="0" smtClean="0">
                <a:solidFill>
                  <a:schemeClr val="accent1"/>
                </a:solidFill>
              </a:rPr>
              <a:t>(d, </a:t>
            </a:r>
            <a:r>
              <a:rPr lang="en-US" b="1" dirty="0">
                <a:solidFill>
                  <a:schemeClr val="accent1"/>
                </a:solidFill>
              </a:rPr>
              <a:t>9</a:t>
            </a:r>
            <a:r>
              <a:rPr lang="en-US" b="1" dirty="0" smtClean="0">
                <a:solidFill>
                  <a:schemeClr val="accent1"/>
                </a:solidFill>
              </a:rPr>
              <a:t>)</a:t>
            </a:r>
            <a:endParaRPr lang="en-US" b="1" dirty="0">
              <a:solidFill>
                <a:schemeClr val="accent1"/>
              </a:solidFill>
            </a:endParaRPr>
          </a:p>
        </p:txBody>
      </p:sp>
    </p:spTree>
    <p:extLst>
      <p:ext uri="{BB962C8B-B14F-4D97-AF65-F5344CB8AC3E}">
        <p14:creationId xmlns:p14="http://schemas.microsoft.com/office/powerpoint/2010/main" val="37843071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665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Basic Algebra</a:t>
            </a:r>
          </a:p>
        </p:txBody>
      </p:sp>
      <mc:AlternateContent xmlns:mc="http://schemas.openxmlformats.org/markup-compatibility/2006" xmlns:a14="http://schemas.microsoft.com/office/drawing/2010/main">
        <mc:Choice Requires="a14">
          <p:sp>
            <p:nvSpPr>
              <p:cNvPr id="2" name="TextBox 1"/>
              <p:cNvSpPr txBox="1"/>
              <p:nvPr/>
            </p:nvSpPr>
            <p:spPr>
              <a:xfrm>
                <a:off x="3124200" y="4188170"/>
                <a:ext cx="3343416"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a:rPr>
                        <m:t>𝐿</m:t>
                      </m:r>
                      <m:r>
                        <a:rPr lang="en-US" sz="3200" b="0" i="1" smtClean="0">
                          <a:latin typeface="Cambria Math"/>
                        </a:rPr>
                        <m:t>={</m:t>
                      </m:r>
                      <m:r>
                        <a:rPr lang="en-US" sz="3200" b="0" i="1" smtClean="0">
                          <a:latin typeface="Cambria Math"/>
                        </a:rPr>
                        <m:t>𝑑</m:t>
                      </m:r>
                      <m:r>
                        <a:rPr lang="en-US" sz="3200" b="0" i="1" smtClean="0">
                          <a:latin typeface="Cambria Math"/>
                        </a:rPr>
                        <m:t>, </m:t>
                      </m:r>
                      <m:r>
                        <a:rPr lang="en-US" sz="3200" b="0" i="1" smtClean="0">
                          <a:latin typeface="Cambria Math"/>
                        </a:rPr>
                        <m:t>𝑢</m:t>
                      </m:r>
                      <m:r>
                        <a:rPr lang="en-US" sz="3200" b="0" i="1" smtClean="0">
                          <a:latin typeface="Cambria Math"/>
                        </a:rPr>
                        <m:t>, </m:t>
                      </m:r>
                      <m:r>
                        <a:rPr lang="en-US" sz="3200" b="0" i="1" smtClean="0">
                          <a:latin typeface="Cambria Math"/>
                        </a:rPr>
                        <m:t>𝑜</m:t>
                      </m:r>
                      <m:r>
                        <a:rPr lang="en-US" sz="3200" b="0" i="1" smtClean="0">
                          <a:latin typeface="Cambria Math"/>
                        </a:rPr>
                        <m:t>}×</m:t>
                      </m:r>
                      <m:sSup>
                        <m:sSupPr>
                          <m:ctrlPr>
                            <a:rPr lang="en-US" sz="3200" b="0" i="1" smtClean="0">
                              <a:latin typeface="Cambria Math"/>
                              <a:ea typeface="Cambria Math"/>
                            </a:rPr>
                          </m:ctrlPr>
                        </m:sSupPr>
                        <m:e>
                          <m:r>
                            <a:rPr lang="en-US" sz="3200" b="0" i="1" smtClean="0">
                              <a:latin typeface="Cambria Math"/>
                              <a:ea typeface="Cambria Math"/>
                            </a:rPr>
                            <m:t>ℤ</m:t>
                          </m:r>
                        </m:e>
                        <m:sup>
                          <m:r>
                            <a:rPr lang="en-US" sz="3200" b="0" i="1" smtClean="0">
                              <a:latin typeface="Cambria Math"/>
                              <a:ea typeface="Cambria Math"/>
                            </a:rPr>
                            <m:t>+</m:t>
                          </m:r>
                        </m:sup>
                      </m:sSup>
                    </m:oMath>
                  </m:oMathPara>
                </a14:m>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3124200" y="4188170"/>
                <a:ext cx="3343416" cy="584775"/>
              </a:xfrm>
              <a:prstGeom prst="rect">
                <a:avLst/>
              </a:prstGeom>
              <a:blipFill rotWithShape="1">
                <a:blip r:embed="rId3"/>
                <a:stretch>
                  <a:fillRect t="-12500" r="-5474" b="-34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144193" y="1934438"/>
                <a:ext cx="5303430"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l-GR" sz="3200" i="1" smtClean="0">
                          <a:latin typeface="Cambria Math"/>
                          <a:ea typeface="Cambria Math"/>
                        </a:rPr>
                        <m:t>Σ</m:t>
                      </m:r>
                      <m:r>
                        <a:rPr lang="en-US" sz="3200" b="0" i="1" smtClean="0">
                          <a:latin typeface="Cambria Math"/>
                          <a:ea typeface="Cambria Math"/>
                        </a:rPr>
                        <m:t>={</m:t>
                      </m:r>
                      <m:r>
                        <a:rPr lang="en-US" sz="3200" b="0" i="1" smtClean="0">
                          <a:latin typeface="Cambria Math"/>
                          <a:ea typeface="Cambria Math"/>
                        </a:rPr>
                        <m:t>𝑑</m:t>
                      </m:r>
                      <m:r>
                        <a:rPr lang="en-US" sz="3200" b="0" i="1" smtClean="0">
                          <a:latin typeface="Cambria Math"/>
                          <a:ea typeface="Cambria Math"/>
                        </a:rPr>
                        <m:t>, </m:t>
                      </m:r>
                      <m:r>
                        <a:rPr lang="en-US" sz="3200" b="0" i="1" smtClean="0">
                          <a:latin typeface="Cambria Math"/>
                          <a:ea typeface="Cambria Math"/>
                        </a:rPr>
                        <m:t>𝑢</m:t>
                      </m:r>
                      <m:r>
                        <a:rPr lang="en-US" sz="3200" b="0" i="1" smtClean="0">
                          <a:latin typeface="Cambria Math"/>
                          <a:ea typeface="Cambria Math"/>
                        </a:rPr>
                        <m:t>, </m:t>
                      </m:r>
                      <m:r>
                        <a:rPr lang="en-US" sz="3200" b="0" i="1" smtClean="0">
                          <a:latin typeface="Cambria Math"/>
                          <a:ea typeface="Cambria Math"/>
                        </a:rPr>
                        <m:t>𝑜</m:t>
                      </m:r>
                      <m:r>
                        <a:rPr lang="en-US" sz="3200" b="0" i="1" smtClean="0">
                          <a:latin typeface="Cambria Math"/>
                          <a:ea typeface="Cambria Math"/>
                        </a:rPr>
                        <m:t>, </m:t>
                      </m:r>
                      <m:r>
                        <a:rPr lang="en-US" sz="3200" b="0" i="1" smtClean="0">
                          <a:latin typeface="Cambria Math"/>
                          <a:ea typeface="Cambria Math"/>
                        </a:rPr>
                        <m:t>𝑒</m:t>
                      </m:r>
                      <m:r>
                        <a:rPr lang="en-US" sz="3200" b="0" i="1" smtClean="0">
                          <a:latin typeface="Cambria Math"/>
                          <a:ea typeface="Cambria Math"/>
                        </a:rPr>
                        <m:t>}×</m:t>
                      </m:r>
                      <m:sSup>
                        <m:sSupPr>
                          <m:ctrlPr>
                            <a:rPr lang="en-US" sz="3200" i="1">
                              <a:latin typeface="Cambria Math"/>
                              <a:ea typeface="Cambria Math"/>
                            </a:rPr>
                          </m:ctrlPr>
                        </m:sSupPr>
                        <m:e>
                          <m:r>
                            <a:rPr lang="en-US" sz="3200" i="1">
                              <a:latin typeface="Cambria Math"/>
                              <a:ea typeface="Cambria Math"/>
                            </a:rPr>
                            <m:t>ℤ</m:t>
                          </m:r>
                        </m:e>
                        <m:sup>
                          <m:r>
                            <a:rPr lang="en-US" sz="3200" i="1">
                              <a:latin typeface="Cambria Math"/>
                              <a:ea typeface="Cambria Math"/>
                            </a:rPr>
                            <m:t>+</m:t>
                          </m:r>
                        </m:sup>
                      </m:sSup>
                      <m:r>
                        <a:rPr lang="en-US" sz="3200" i="1" smtClean="0">
                          <a:latin typeface="Cambria Math"/>
                          <a:ea typeface="Cambria Math"/>
                        </a:rPr>
                        <m:t>×</m:t>
                      </m:r>
                      <m:sSup>
                        <m:sSupPr>
                          <m:ctrlPr>
                            <a:rPr lang="en-US" sz="3200" i="1">
                              <a:latin typeface="Cambria Math"/>
                              <a:ea typeface="Cambria Math"/>
                            </a:rPr>
                          </m:ctrlPr>
                        </m:sSupPr>
                        <m:e>
                          <m:r>
                            <a:rPr lang="en-US" sz="3200" i="1">
                              <a:latin typeface="Cambria Math"/>
                              <a:ea typeface="Cambria Math"/>
                            </a:rPr>
                            <m:t>ℤ</m:t>
                          </m:r>
                        </m:e>
                        <m:sup>
                          <m:r>
                            <a:rPr lang="en-US" sz="3200" i="1">
                              <a:latin typeface="Cambria Math"/>
                              <a:ea typeface="Cambria Math"/>
                            </a:rPr>
                            <m:t>+</m:t>
                          </m:r>
                        </m:sup>
                      </m:sSup>
                    </m:oMath>
                  </m:oMathPara>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2144193" y="1934438"/>
                <a:ext cx="5303430" cy="584775"/>
              </a:xfrm>
              <a:prstGeom prst="rect">
                <a:avLst/>
              </a:prstGeom>
              <a:blipFill rotWithShape="1">
                <a:blip r:embed="rId4"/>
                <a:stretch>
                  <a:fillRect t="-12500" b="-34375"/>
                </a:stretch>
              </a:blipFill>
            </p:spPr>
            <p:txBody>
              <a:bodyPr/>
              <a:lstStyle/>
              <a:p>
                <a:r>
                  <a:rPr lang="en-US">
                    <a:noFill/>
                  </a:rPr>
                  <a:t> </a:t>
                </a:r>
              </a:p>
            </p:txBody>
          </p:sp>
        </mc:Fallback>
      </mc:AlternateContent>
      <p:sp>
        <p:nvSpPr>
          <p:cNvPr id="3" name="TextBox 2"/>
          <p:cNvSpPr txBox="1"/>
          <p:nvPr/>
        </p:nvSpPr>
        <p:spPr>
          <a:xfrm>
            <a:off x="3957708" y="2971799"/>
            <a:ext cx="838200" cy="646331"/>
          </a:xfrm>
          <a:prstGeom prst="rect">
            <a:avLst/>
          </a:prstGeom>
          <a:noFill/>
        </p:spPr>
        <p:txBody>
          <a:bodyPr wrap="square" rtlCol="0">
            <a:spAutoFit/>
          </a:bodyPr>
          <a:lstStyle/>
          <a:p>
            <a:r>
              <a:rPr lang="en-US" dirty="0" smtClean="0"/>
              <a:t>Edge</a:t>
            </a:r>
          </a:p>
          <a:p>
            <a:r>
              <a:rPr lang="en-US" dirty="0" smtClean="0"/>
              <a:t>type</a:t>
            </a:r>
            <a:endParaRPr lang="en-US" dirty="0"/>
          </a:p>
        </p:txBody>
      </p:sp>
      <p:sp>
        <p:nvSpPr>
          <p:cNvPr id="11" name="TextBox 10"/>
          <p:cNvSpPr txBox="1"/>
          <p:nvPr/>
        </p:nvSpPr>
        <p:spPr>
          <a:xfrm>
            <a:off x="5242560" y="2971800"/>
            <a:ext cx="990600" cy="646331"/>
          </a:xfrm>
          <a:prstGeom prst="rect">
            <a:avLst/>
          </a:prstGeom>
          <a:noFill/>
        </p:spPr>
        <p:txBody>
          <a:bodyPr wrap="square" rtlCol="0">
            <a:spAutoFit/>
          </a:bodyPr>
          <a:lstStyle/>
          <a:p>
            <a:r>
              <a:rPr lang="en-US" dirty="0" smtClean="0"/>
              <a:t>Current</a:t>
            </a:r>
          </a:p>
          <a:p>
            <a:r>
              <a:rPr lang="en-US" dirty="0" smtClean="0"/>
              <a:t>Node</a:t>
            </a:r>
            <a:endParaRPr lang="en-US" dirty="0"/>
          </a:p>
        </p:txBody>
      </p:sp>
      <p:sp>
        <p:nvSpPr>
          <p:cNvPr id="12" name="TextBox 11"/>
          <p:cNvSpPr txBox="1"/>
          <p:nvPr/>
        </p:nvSpPr>
        <p:spPr>
          <a:xfrm>
            <a:off x="6342723" y="2983911"/>
            <a:ext cx="838200" cy="646331"/>
          </a:xfrm>
          <a:prstGeom prst="rect">
            <a:avLst/>
          </a:prstGeom>
          <a:noFill/>
        </p:spPr>
        <p:txBody>
          <a:bodyPr wrap="square" rtlCol="0">
            <a:spAutoFit/>
          </a:bodyPr>
          <a:lstStyle/>
          <a:p>
            <a:r>
              <a:rPr lang="en-US" dirty="0" smtClean="0"/>
              <a:t>Egress</a:t>
            </a:r>
          </a:p>
          <a:p>
            <a:r>
              <a:rPr lang="en-US" dirty="0" smtClean="0"/>
              <a:t>Node</a:t>
            </a:r>
            <a:endParaRPr lang="en-US" dirty="0"/>
          </a:p>
        </p:txBody>
      </p:sp>
      <p:cxnSp>
        <p:nvCxnSpPr>
          <p:cNvPr id="13" name="Straight Arrow Connector 12"/>
          <p:cNvCxnSpPr>
            <a:stCxn id="3" idx="0"/>
          </p:cNvCxnSpPr>
          <p:nvPr/>
        </p:nvCxnSpPr>
        <p:spPr>
          <a:xfrm flipV="1">
            <a:off x="4376808" y="2519213"/>
            <a:ext cx="0" cy="4525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737860" y="2541372"/>
            <a:ext cx="0" cy="4525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629400" y="2550597"/>
            <a:ext cx="0" cy="4525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191000" y="5181600"/>
            <a:ext cx="838200" cy="646331"/>
          </a:xfrm>
          <a:prstGeom prst="rect">
            <a:avLst/>
          </a:prstGeom>
          <a:noFill/>
        </p:spPr>
        <p:txBody>
          <a:bodyPr wrap="square" rtlCol="0">
            <a:spAutoFit/>
          </a:bodyPr>
          <a:lstStyle/>
          <a:p>
            <a:r>
              <a:rPr lang="en-US" dirty="0" smtClean="0"/>
              <a:t>Edge</a:t>
            </a:r>
          </a:p>
          <a:p>
            <a:r>
              <a:rPr lang="en-US" dirty="0" smtClean="0"/>
              <a:t>type</a:t>
            </a:r>
            <a:endParaRPr lang="en-US" dirty="0"/>
          </a:p>
        </p:txBody>
      </p:sp>
      <p:cxnSp>
        <p:nvCxnSpPr>
          <p:cNvPr id="19" name="Straight Arrow Connector 18"/>
          <p:cNvCxnSpPr>
            <a:stCxn id="18" idx="0"/>
          </p:cNvCxnSpPr>
          <p:nvPr/>
        </p:nvCxnSpPr>
        <p:spPr>
          <a:xfrm flipV="1">
            <a:off x="4610100" y="4729014"/>
            <a:ext cx="0" cy="4525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303521" y="5181599"/>
            <a:ext cx="1386840" cy="646331"/>
          </a:xfrm>
          <a:prstGeom prst="rect">
            <a:avLst/>
          </a:prstGeom>
          <a:noFill/>
        </p:spPr>
        <p:txBody>
          <a:bodyPr wrap="square" rtlCol="0">
            <a:spAutoFit/>
          </a:bodyPr>
          <a:lstStyle/>
          <a:p>
            <a:r>
              <a:rPr lang="en-US" dirty="0" smtClean="0"/>
              <a:t>Head node </a:t>
            </a:r>
          </a:p>
          <a:p>
            <a:r>
              <a:rPr lang="en-US" dirty="0" smtClean="0"/>
              <a:t>identifier</a:t>
            </a:r>
            <a:endParaRPr lang="en-US" dirty="0"/>
          </a:p>
        </p:txBody>
      </p:sp>
      <p:cxnSp>
        <p:nvCxnSpPr>
          <p:cNvPr id="21" name="Straight Arrow Connector 20"/>
          <p:cNvCxnSpPr/>
          <p:nvPr/>
        </p:nvCxnSpPr>
        <p:spPr>
          <a:xfrm flipV="1">
            <a:off x="5943600" y="4748285"/>
            <a:ext cx="0" cy="4525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142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665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Basic Algebra</a:t>
            </a:r>
          </a:p>
        </p:txBody>
      </p:sp>
      <mc:AlternateContent xmlns:mc="http://schemas.openxmlformats.org/markup-compatibility/2006" xmlns:a14="http://schemas.microsoft.com/office/drawing/2010/main">
        <mc:Choice Requires="a14">
          <p:sp>
            <p:nvSpPr>
              <p:cNvPr id="2" name="TextBox 1"/>
              <p:cNvSpPr txBox="1"/>
              <p:nvPr/>
            </p:nvSpPr>
            <p:spPr>
              <a:xfrm>
                <a:off x="350520" y="3352800"/>
                <a:ext cx="196605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𝐿</m:t>
                      </m:r>
                      <m:r>
                        <a:rPr lang="en-US" b="0" i="1" smtClean="0">
                          <a:latin typeface="Cambria Math"/>
                        </a:rPr>
                        <m:t>={</m:t>
                      </m:r>
                      <m:r>
                        <a:rPr lang="en-US" b="0" i="1" smtClean="0">
                          <a:latin typeface="Cambria Math"/>
                        </a:rPr>
                        <m:t>𝑑</m:t>
                      </m:r>
                      <m:r>
                        <a:rPr lang="en-US" b="0" i="1" smtClean="0">
                          <a:latin typeface="Cambria Math"/>
                        </a:rPr>
                        <m:t>, </m:t>
                      </m:r>
                      <m:r>
                        <a:rPr lang="en-US" b="0" i="1" smtClean="0">
                          <a:latin typeface="Cambria Math"/>
                        </a:rPr>
                        <m:t>𝑢</m:t>
                      </m:r>
                      <m:r>
                        <a:rPr lang="en-US" b="0" i="1" smtClean="0">
                          <a:latin typeface="Cambria Math"/>
                        </a:rPr>
                        <m:t>, </m:t>
                      </m:r>
                      <m:r>
                        <a:rPr lang="en-US" b="0" i="1" smtClean="0">
                          <a:latin typeface="Cambria Math"/>
                        </a:rPr>
                        <m:t>𝑜</m:t>
                      </m:r>
                      <m:r>
                        <a:rPr lang="en-US" b="0" i="1" smtClean="0">
                          <a:latin typeface="Cambria Math"/>
                        </a:rPr>
                        <m:t>}×</m:t>
                      </m:r>
                      <m:sSup>
                        <m:sSupPr>
                          <m:ctrlPr>
                            <a:rPr lang="en-US" b="0" i="1" smtClean="0">
                              <a:latin typeface="Cambria Math"/>
                              <a:ea typeface="Cambria Math"/>
                            </a:rPr>
                          </m:ctrlPr>
                        </m:sSupPr>
                        <m:e>
                          <m:r>
                            <a:rPr lang="en-US" b="0" i="1" smtClean="0">
                              <a:latin typeface="Cambria Math"/>
                              <a:ea typeface="Cambria Math"/>
                            </a:rPr>
                            <m:t>ℤ</m:t>
                          </m:r>
                        </m:e>
                        <m:sup>
                          <m:r>
                            <a:rPr lang="en-US" b="0" i="1" smtClean="0">
                              <a:latin typeface="Cambria Math"/>
                              <a:ea typeface="Cambria Math"/>
                            </a:rPr>
                            <m:t>+</m:t>
                          </m:r>
                        </m:sup>
                      </m:sSup>
                    </m:oMath>
                  </m:oMathPara>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350520" y="3352800"/>
                <a:ext cx="1966051" cy="369332"/>
              </a:xfrm>
              <a:prstGeom prst="rect">
                <a:avLst/>
              </a:prstGeom>
              <a:blipFill rotWithShape="1">
                <a:blip r:embed="rId3"/>
                <a:stretch>
                  <a:fillRect t="-8197" r="-372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114800" y="2042160"/>
                <a:ext cx="270849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i="1" smtClean="0">
                          <a:latin typeface="Cambria Math"/>
                          <a:ea typeface="Cambria Math"/>
                        </a:rPr>
                        <m:t>Σ</m:t>
                      </m:r>
                      <m:r>
                        <a:rPr lang="en-US" b="0" i="1" smtClean="0">
                          <a:latin typeface="Cambria Math"/>
                          <a:ea typeface="Cambria Math"/>
                        </a:rPr>
                        <m:t>={</m:t>
                      </m:r>
                      <m:r>
                        <a:rPr lang="en-US" b="0" i="1" smtClean="0">
                          <a:latin typeface="Cambria Math"/>
                          <a:ea typeface="Cambria Math"/>
                        </a:rPr>
                        <m:t>𝑑</m:t>
                      </m:r>
                      <m:r>
                        <a:rPr lang="en-US" b="0" i="1" smtClean="0">
                          <a:latin typeface="Cambria Math"/>
                          <a:ea typeface="Cambria Math"/>
                        </a:rPr>
                        <m:t>, </m:t>
                      </m:r>
                      <m:r>
                        <a:rPr lang="en-US" b="0" i="1" smtClean="0">
                          <a:latin typeface="Cambria Math"/>
                          <a:ea typeface="Cambria Math"/>
                        </a:rPr>
                        <m:t>𝑢</m:t>
                      </m:r>
                      <m:r>
                        <a:rPr lang="en-US" b="0" i="1" smtClean="0">
                          <a:latin typeface="Cambria Math"/>
                          <a:ea typeface="Cambria Math"/>
                        </a:rPr>
                        <m:t>, </m:t>
                      </m:r>
                      <m:r>
                        <a:rPr lang="en-US" b="0" i="1" smtClean="0">
                          <a:latin typeface="Cambria Math"/>
                          <a:ea typeface="Cambria Math"/>
                        </a:rPr>
                        <m:t>𝑜</m:t>
                      </m:r>
                      <m:r>
                        <a:rPr lang="en-US" b="0" i="1" smtClean="0">
                          <a:latin typeface="Cambria Math"/>
                          <a:ea typeface="Cambria Math"/>
                        </a:rPr>
                        <m:t>, </m:t>
                      </m:r>
                      <m:r>
                        <a:rPr lang="en-US" b="0" i="1" smtClean="0">
                          <a:latin typeface="Cambria Math"/>
                          <a:ea typeface="Cambria Math"/>
                        </a:rPr>
                        <m:t>𝑒</m:t>
                      </m:r>
                      <m:r>
                        <a:rPr lang="en-US" b="0" i="1" smtClean="0">
                          <a:latin typeface="Cambria Math"/>
                          <a:ea typeface="Cambria Math"/>
                        </a:rPr>
                        <m:t>}×</m:t>
                      </m:r>
                      <m:sSup>
                        <m:sSupPr>
                          <m:ctrlPr>
                            <a:rPr lang="en-US" i="1">
                              <a:latin typeface="Cambria Math"/>
                              <a:ea typeface="Cambria Math"/>
                            </a:rPr>
                          </m:ctrlPr>
                        </m:sSupPr>
                        <m:e>
                          <m:r>
                            <a:rPr lang="en-US" i="1">
                              <a:latin typeface="Cambria Math"/>
                              <a:ea typeface="Cambria Math"/>
                            </a:rPr>
                            <m:t>ℤ</m:t>
                          </m:r>
                        </m:e>
                        <m:sup>
                          <m:r>
                            <a:rPr lang="en-US" i="1">
                              <a:latin typeface="Cambria Math"/>
                              <a:ea typeface="Cambria Math"/>
                            </a:rPr>
                            <m:t>+</m:t>
                          </m:r>
                        </m:sup>
                      </m:sSup>
                      <m:r>
                        <a:rPr lang="en-US" i="1" smtClean="0">
                          <a:latin typeface="Cambria Math"/>
                          <a:ea typeface="Cambria Math"/>
                        </a:rPr>
                        <m:t>×</m:t>
                      </m:r>
                      <m:sSup>
                        <m:sSupPr>
                          <m:ctrlPr>
                            <a:rPr lang="en-US" i="1">
                              <a:latin typeface="Cambria Math"/>
                              <a:ea typeface="Cambria Math"/>
                            </a:rPr>
                          </m:ctrlPr>
                        </m:sSupPr>
                        <m:e>
                          <m:r>
                            <a:rPr lang="en-US" i="1">
                              <a:latin typeface="Cambria Math"/>
                              <a:ea typeface="Cambria Math"/>
                            </a:rPr>
                            <m:t>ℤ</m:t>
                          </m:r>
                        </m:e>
                        <m:sup>
                          <m:r>
                            <a:rPr lang="en-US" i="1">
                              <a:latin typeface="Cambria Math"/>
                              <a:ea typeface="Cambria Math"/>
                            </a:rPr>
                            <m:t>+</m:t>
                          </m:r>
                        </m:sup>
                      </m:sSup>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4114800" y="2042160"/>
                <a:ext cx="2708498" cy="369332"/>
              </a:xfrm>
              <a:prstGeom prst="rect">
                <a:avLst/>
              </a:prstGeom>
              <a:blipFill rotWithShape="1">
                <a:blip r:embed="rId4"/>
                <a:stretch>
                  <a:fillRect t="-8197" r="-2252"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1735123856"/>
                  </p:ext>
                </p:extLst>
              </p:nvPr>
            </p:nvGraphicFramePr>
            <p:xfrm>
              <a:off x="2421049" y="2667000"/>
              <a:ext cx="6096000" cy="1483360"/>
            </p:xfrm>
            <a:graphic>
              <a:graphicData uri="http://schemas.openxmlformats.org/drawingml/2006/table">
                <a:tbl>
                  <a:tblPr firstRow="1" firstCol="1" bandRow="1">
                    <a:tableStyleId>{5C22544A-7EE6-4342-B048-85BDC9FD1C3A}</a:tableStyleId>
                  </a:tblPr>
                  <a:tblGrid>
                    <a:gridCol w="1219200"/>
                    <a:gridCol w="1219200"/>
                    <a:gridCol w="1219200"/>
                    <a:gridCol w="1219200"/>
                    <a:gridCol w="1219200"/>
                  </a:tblGrid>
                  <a:tr h="370840">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a:txBody>
                      <a:tcPr/>
                    </a:tc>
                    <a:tc>
                      <a:txBody>
                        <a:bodyPr/>
                        <a:lstStyle/>
                        <a:p>
                          <a:pPr algn="ctr"/>
                          <a:r>
                            <a:rPr lang="en-US" dirty="0" smtClean="0"/>
                            <a:t>(e,</a:t>
                          </a:r>
                          <a:r>
                            <a:rPr lang="en-US" baseline="0" dirty="0" smtClean="0"/>
                            <a:t> k, k</a:t>
                          </a:r>
                          <a:r>
                            <a:rPr lang="en-US" dirty="0" smtClean="0"/>
                            <a:t>)</a:t>
                          </a:r>
                          <a:endParaRPr lang="en-US" dirty="0"/>
                        </a:p>
                      </a:txBody>
                      <a:tcPr/>
                    </a:tc>
                    <a:tc>
                      <a:txBody>
                        <a:bodyPr/>
                        <a:lstStyle/>
                        <a:p>
                          <a:pPr algn="ctr"/>
                          <a:r>
                            <a:rPr lang="en-US" dirty="0" smtClean="0"/>
                            <a:t>(d, i,</a:t>
                          </a:r>
                          <a:r>
                            <a:rPr lang="en-US" baseline="0" dirty="0" smtClean="0"/>
                            <a:t> k</a:t>
                          </a:r>
                          <a:r>
                            <a:rPr lang="en-US" dirty="0" smtClean="0"/>
                            <a:t>)</a:t>
                          </a:r>
                          <a:endParaRPr lang="en-US" dirty="0"/>
                        </a:p>
                      </a:txBody>
                      <a:tcPr/>
                    </a:tc>
                    <a:tc>
                      <a:txBody>
                        <a:bodyPr/>
                        <a:lstStyle/>
                        <a:p>
                          <a:pPr algn="ctr"/>
                          <a:r>
                            <a:rPr lang="en-US" dirty="0" smtClean="0"/>
                            <a:t>(o, i, k)</a:t>
                          </a:r>
                          <a:endParaRPr lang="en-US" dirty="0"/>
                        </a:p>
                      </a:txBody>
                      <a:tcPr/>
                    </a:tc>
                    <a:tc>
                      <a:txBody>
                        <a:bodyPr/>
                        <a:lstStyle/>
                        <a:p>
                          <a:pPr algn="ctr"/>
                          <a:r>
                            <a:rPr lang="en-US" dirty="0" smtClean="0"/>
                            <a:t>(u, i,</a:t>
                          </a:r>
                          <a:r>
                            <a:rPr lang="en-US" baseline="0" dirty="0" smtClean="0"/>
                            <a:t> k</a:t>
                          </a:r>
                          <a:r>
                            <a:rPr lang="en-US" dirty="0" smtClean="0"/>
                            <a:t>)</a:t>
                          </a:r>
                          <a:endParaRPr lang="en-US" dirty="0"/>
                        </a:p>
                      </a:txBody>
                      <a:tcPr/>
                    </a:tc>
                  </a:tr>
                  <a:tr h="370840">
                    <a:tc>
                      <a:txBody>
                        <a:bodyPr/>
                        <a:lstStyle/>
                        <a:p>
                          <a:pPr algn="ctr"/>
                          <a:r>
                            <a:rPr lang="en-US" dirty="0" smtClean="0"/>
                            <a:t>(d, j)</a:t>
                          </a:r>
                          <a:endParaRPr lang="en-US" dirty="0"/>
                        </a:p>
                      </a:txBody>
                      <a:tcPr/>
                    </a:tc>
                    <a:tc>
                      <a:txBody>
                        <a:bodyPr/>
                        <a:lstStyle/>
                        <a:p>
                          <a:pPr algn="ctr"/>
                          <a:r>
                            <a:rPr lang="en-US" dirty="0" smtClean="0"/>
                            <a:t>(d, j, k)</a:t>
                          </a:r>
                          <a:endParaRPr lang="en-US" dirty="0"/>
                        </a:p>
                      </a:txBody>
                      <a:tcPr/>
                    </a:tc>
                    <a:tc>
                      <a:txBody>
                        <a:bodyPr/>
                        <a:lstStyle/>
                        <a:p>
                          <a:pPr algn="ctr"/>
                          <a:r>
                            <a:rPr lang="en-US" dirty="0" smtClean="0"/>
                            <a:t>(d, j, k)</a:t>
                          </a:r>
                          <a:endParaRPr lang="en-US" dirty="0"/>
                        </a:p>
                      </a:txBody>
                      <a:tcPr/>
                    </a:tc>
                    <a:tc>
                      <a:txBody>
                        <a:bodyPr/>
                        <a:lstStyle/>
                        <a:p>
                          <a:pPr algn="ctr"/>
                          <a:r>
                            <a:rPr lang="en-US" dirty="0" smtClean="0"/>
                            <a:t>(d, j, k)</a:t>
                          </a:r>
                          <a:endParaRPr lang="en-US" dirty="0"/>
                        </a:p>
                      </a:txBody>
                      <a:tcPr/>
                    </a:tc>
                    <a:tc>
                      <a:txBody>
                        <a:bodyPr/>
                        <a:lstStyle/>
                        <a:p>
                          <a:pPr algn="ctr"/>
                          <a:r>
                            <a:rPr lang="en-US" dirty="0" smtClean="0"/>
                            <a:t>(d, j,</a:t>
                          </a:r>
                          <a:r>
                            <a:rPr lang="en-US" baseline="0" dirty="0" smtClean="0"/>
                            <a:t> k)</a:t>
                          </a:r>
                          <a:endParaRPr lang="en-US" dirty="0"/>
                        </a:p>
                      </a:txBody>
                      <a:tcPr/>
                    </a:tc>
                  </a:tr>
                  <a:tr h="370840">
                    <a:tc>
                      <a:txBody>
                        <a:bodyPr/>
                        <a:lstStyle/>
                        <a:p>
                          <a:pPr algn="ctr"/>
                          <a:r>
                            <a:rPr lang="en-US" dirty="0" smtClean="0"/>
                            <a:t>(o, j)</a:t>
                          </a:r>
                          <a:endParaRPr lang="en-US" dirty="0"/>
                        </a:p>
                      </a:txBody>
                      <a:tcPr/>
                    </a:tc>
                    <a:tc>
                      <a:txBody>
                        <a:bodyPr/>
                        <a:lstStyle/>
                        <a:p>
                          <a:pPr algn="ctr"/>
                          <a:r>
                            <a:rPr lang="en-US" dirty="0" smtClean="0"/>
                            <a:t>(o, j, k)</a:t>
                          </a:r>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algn="ctr"/>
                          <a:r>
                            <a:rPr lang="en-US" dirty="0" smtClean="0"/>
                            <a:t>(o, j, k)</a:t>
                          </a:r>
                          <a:endParaRPr lang="en-US" dirty="0"/>
                        </a:p>
                      </a:txBody>
                      <a:tcPr/>
                    </a:tc>
                  </a:tr>
                  <a:tr h="370840">
                    <a:tc>
                      <a:txBody>
                        <a:bodyPr/>
                        <a:lstStyle/>
                        <a:p>
                          <a:pPr algn="ctr"/>
                          <a:r>
                            <a:rPr lang="en-US" dirty="0" smtClean="0"/>
                            <a:t>(u, j)</a:t>
                          </a:r>
                          <a:endParaRPr lang="en-US" dirty="0"/>
                        </a:p>
                      </a:txBody>
                      <a:tcPr/>
                    </a:tc>
                    <a:tc>
                      <a:txBody>
                        <a:bodyPr/>
                        <a:lstStyle/>
                        <a:p>
                          <a:pPr algn="ctr"/>
                          <a:r>
                            <a:rPr lang="en-US" dirty="0" smtClean="0"/>
                            <a:t>(u, j, k)</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algn="ctr"/>
                          <a:r>
                            <a:rPr lang="en-US" dirty="0" smtClean="0"/>
                            <a:t>(u, j, k)</a:t>
                          </a:r>
                          <a:endParaRPr lang="en-US" dirty="0"/>
                        </a:p>
                      </a:txBody>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1735123856"/>
                  </p:ext>
                </p:extLst>
              </p:nvPr>
            </p:nvGraphicFramePr>
            <p:xfrm>
              <a:off x="2421049" y="2667000"/>
              <a:ext cx="6096000" cy="1483360"/>
            </p:xfrm>
            <a:graphic>
              <a:graphicData uri="http://schemas.openxmlformats.org/drawingml/2006/table">
                <a:tbl>
                  <a:tblPr firstRow="1" firstCol="1" bandRow="1">
                    <a:tableStyleId>{5C22544A-7EE6-4342-B048-85BDC9FD1C3A}</a:tableStyleId>
                  </a:tblPr>
                  <a:tblGrid>
                    <a:gridCol w="1219200"/>
                    <a:gridCol w="1219200"/>
                    <a:gridCol w="1219200"/>
                    <a:gridCol w="1219200"/>
                    <a:gridCol w="1219200"/>
                  </a:tblGrid>
                  <a:tr h="370840">
                    <a:tc>
                      <a:txBody>
                        <a:bodyPr/>
                        <a:lstStyle/>
                        <a:p>
                          <a:endParaRPr lang="en-US"/>
                        </a:p>
                      </a:txBody>
                      <a:tcPr>
                        <a:blipFill rotWithShape="1">
                          <a:blip r:embed="rId5"/>
                          <a:stretch>
                            <a:fillRect t="-8197" r="-400500" b="-322951"/>
                          </a:stretch>
                        </a:blipFill>
                      </a:tcPr>
                    </a:tc>
                    <a:tc>
                      <a:txBody>
                        <a:bodyPr/>
                        <a:lstStyle/>
                        <a:p>
                          <a:pPr algn="ctr"/>
                          <a:r>
                            <a:rPr lang="en-US" dirty="0" smtClean="0"/>
                            <a:t>(e,</a:t>
                          </a:r>
                          <a:r>
                            <a:rPr lang="en-US" baseline="0" dirty="0" smtClean="0"/>
                            <a:t> k, k</a:t>
                          </a:r>
                          <a:r>
                            <a:rPr lang="en-US" dirty="0" smtClean="0"/>
                            <a:t>)</a:t>
                          </a:r>
                          <a:endParaRPr lang="en-US" dirty="0"/>
                        </a:p>
                      </a:txBody>
                      <a:tcPr/>
                    </a:tc>
                    <a:tc>
                      <a:txBody>
                        <a:bodyPr/>
                        <a:lstStyle/>
                        <a:p>
                          <a:pPr algn="ctr"/>
                          <a:r>
                            <a:rPr lang="en-US" dirty="0" smtClean="0"/>
                            <a:t>(d, i,</a:t>
                          </a:r>
                          <a:r>
                            <a:rPr lang="en-US" baseline="0" dirty="0" smtClean="0"/>
                            <a:t> k</a:t>
                          </a:r>
                          <a:r>
                            <a:rPr lang="en-US" dirty="0" smtClean="0"/>
                            <a:t>)</a:t>
                          </a:r>
                          <a:endParaRPr lang="en-US" dirty="0"/>
                        </a:p>
                      </a:txBody>
                      <a:tcPr/>
                    </a:tc>
                    <a:tc>
                      <a:txBody>
                        <a:bodyPr/>
                        <a:lstStyle/>
                        <a:p>
                          <a:pPr algn="ctr"/>
                          <a:r>
                            <a:rPr lang="en-US" dirty="0" smtClean="0"/>
                            <a:t>(o, i, k)</a:t>
                          </a:r>
                          <a:endParaRPr lang="en-US" dirty="0"/>
                        </a:p>
                      </a:txBody>
                      <a:tcPr/>
                    </a:tc>
                    <a:tc>
                      <a:txBody>
                        <a:bodyPr/>
                        <a:lstStyle/>
                        <a:p>
                          <a:pPr algn="ctr"/>
                          <a:r>
                            <a:rPr lang="en-US" dirty="0" smtClean="0"/>
                            <a:t>(u, i,</a:t>
                          </a:r>
                          <a:r>
                            <a:rPr lang="en-US" baseline="0" dirty="0" smtClean="0"/>
                            <a:t> k</a:t>
                          </a:r>
                          <a:r>
                            <a:rPr lang="en-US" dirty="0" smtClean="0"/>
                            <a:t>)</a:t>
                          </a:r>
                          <a:endParaRPr lang="en-US" dirty="0"/>
                        </a:p>
                      </a:txBody>
                      <a:tcPr/>
                    </a:tc>
                  </a:tr>
                  <a:tr h="370840">
                    <a:tc>
                      <a:txBody>
                        <a:bodyPr/>
                        <a:lstStyle/>
                        <a:p>
                          <a:pPr algn="ctr"/>
                          <a:r>
                            <a:rPr lang="en-US" dirty="0" smtClean="0"/>
                            <a:t>(d, j)</a:t>
                          </a:r>
                          <a:endParaRPr lang="en-US" dirty="0"/>
                        </a:p>
                      </a:txBody>
                      <a:tcPr/>
                    </a:tc>
                    <a:tc>
                      <a:txBody>
                        <a:bodyPr/>
                        <a:lstStyle/>
                        <a:p>
                          <a:pPr algn="ctr"/>
                          <a:r>
                            <a:rPr lang="en-US" dirty="0" smtClean="0"/>
                            <a:t>(d, j, k)</a:t>
                          </a:r>
                          <a:endParaRPr lang="en-US" dirty="0"/>
                        </a:p>
                      </a:txBody>
                      <a:tcPr/>
                    </a:tc>
                    <a:tc>
                      <a:txBody>
                        <a:bodyPr/>
                        <a:lstStyle/>
                        <a:p>
                          <a:pPr algn="ctr"/>
                          <a:r>
                            <a:rPr lang="en-US" dirty="0" smtClean="0"/>
                            <a:t>(d, j, k)</a:t>
                          </a:r>
                          <a:endParaRPr lang="en-US" dirty="0"/>
                        </a:p>
                      </a:txBody>
                      <a:tcPr/>
                    </a:tc>
                    <a:tc>
                      <a:txBody>
                        <a:bodyPr/>
                        <a:lstStyle/>
                        <a:p>
                          <a:pPr algn="ctr"/>
                          <a:r>
                            <a:rPr lang="en-US" dirty="0" smtClean="0"/>
                            <a:t>(d, j, k)</a:t>
                          </a:r>
                          <a:endParaRPr lang="en-US" dirty="0"/>
                        </a:p>
                      </a:txBody>
                      <a:tcPr/>
                    </a:tc>
                    <a:tc>
                      <a:txBody>
                        <a:bodyPr/>
                        <a:lstStyle/>
                        <a:p>
                          <a:pPr algn="ctr"/>
                          <a:r>
                            <a:rPr lang="en-US" dirty="0" smtClean="0"/>
                            <a:t>(d, j,</a:t>
                          </a:r>
                          <a:r>
                            <a:rPr lang="en-US" baseline="0" dirty="0" smtClean="0"/>
                            <a:t> k)</a:t>
                          </a:r>
                          <a:endParaRPr lang="en-US" dirty="0"/>
                        </a:p>
                      </a:txBody>
                      <a:tcPr/>
                    </a:tc>
                  </a:tr>
                  <a:tr h="370840">
                    <a:tc>
                      <a:txBody>
                        <a:bodyPr/>
                        <a:lstStyle/>
                        <a:p>
                          <a:pPr algn="ctr"/>
                          <a:r>
                            <a:rPr lang="en-US" dirty="0" smtClean="0"/>
                            <a:t>(o, j)</a:t>
                          </a:r>
                          <a:endParaRPr lang="en-US" dirty="0"/>
                        </a:p>
                      </a:txBody>
                      <a:tcPr/>
                    </a:tc>
                    <a:tc>
                      <a:txBody>
                        <a:bodyPr/>
                        <a:lstStyle/>
                        <a:p>
                          <a:pPr algn="ctr"/>
                          <a:r>
                            <a:rPr lang="en-US" dirty="0" smtClean="0"/>
                            <a:t>(o, j, k)</a:t>
                          </a:r>
                          <a:endParaRPr lang="en-US" dirty="0"/>
                        </a:p>
                      </a:txBody>
                      <a:tcPr/>
                    </a:tc>
                    <a:tc>
                      <a:txBody>
                        <a:bodyPr/>
                        <a:lstStyle/>
                        <a:p>
                          <a:endParaRPr lang="en-US"/>
                        </a:p>
                      </a:txBody>
                      <a:tcPr>
                        <a:blipFill rotWithShape="1">
                          <a:blip r:embed="rId5"/>
                          <a:stretch>
                            <a:fillRect l="-200000" t="-211667" r="-200500" b="-126667"/>
                          </a:stretch>
                        </a:blipFill>
                      </a:tcPr>
                    </a:tc>
                    <a:tc>
                      <a:txBody>
                        <a:bodyPr/>
                        <a:lstStyle/>
                        <a:p>
                          <a:endParaRPr lang="en-US"/>
                        </a:p>
                      </a:txBody>
                      <a:tcPr>
                        <a:blipFill rotWithShape="1">
                          <a:blip r:embed="rId5"/>
                          <a:stretch>
                            <a:fillRect l="-300000" t="-211667" r="-100500" b="-126667"/>
                          </a:stretch>
                        </a:blipFill>
                      </a:tcPr>
                    </a:tc>
                    <a:tc>
                      <a:txBody>
                        <a:bodyPr/>
                        <a:lstStyle/>
                        <a:p>
                          <a:pPr algn="ctr"/>
                          <a:r>
                            <a:rPr lang="en-US" dirty="0" smtClean="0"/>
                            <a:t>(o, j, k)</a:t>
                          </a:r>
                          <a:endParaRPr lang="en-US" dirty="0"/>
                        </a:p>
                      </a:txBody>
                      <a:tcPr/>
                    </a:tc>
                  </a:tr>
                  <a:tr h="370840">
                    <a:tc>
                      <a:txBody>
                        <a:bodyPr/>
                        <a:lstStyle/>
                        <a:p>
                          <a:pPr algn="ctr"/>
                          <a:r>
                            <a:rPr lang="en-US" dirty="0" smtClean="0"/>
                            <a:t>(u, j)</a:t>
                          </a:r>
                          <a:endParaRPr lang="en-US" dirty="0"/>
                        </a:p>
                      </a:txBody>
                      <a:tcPr/>
                    </a:tc>
                    <a:tc>
                      <a:txBody>
                        <a:bodyPr/>
                        <a:lstStyle/>
                        <a:p>
                          <a:pPr algn="ctr"/>
                          <a:r>
                            <a:rPr lang="en-US" dirty="0" smtClean="0"/>
                            <a:t>(u, j, k)</a:t>
                          </a:r>
                          <a:endParaRPr lang="en-US" dirty="0"/>
                        </a:p>
                      </a:txBody>
                      <a:tcPr/>
                    </a:tc>
                    <a:tc>
                      <a:txBody>
                        <a:bodyPr/>
                        <a:lstStyle/>
                        <a:p>
                          <a:endParaRPr lang="en-US"/>
                        </a:p>
                      </a:txBody>
                      <a:tcPr>
                        <a:blipFill rotWithShape="1">
                          <a:blip r:embed="rId5"/>
                          <a:stretch>
                            <a:fillRect l="-200000" t="-306557" r="-200500" b="-24590"/>
                          </a:stretch>
                        </a:blipFill>
                      </a:tcPr>
                    </a:tc>
                    <a:tc>
                      <a:txBody>
                        <a:bodyPr/>
                        <a:lstStyle/>
                        <a:p>
                          <a:endParaRPr lang="en-US"/>
                        </a:p>
                      </a:txBody>
                      <a:tcPr>
                        <a:blipFill rotWithShape="1">
                          <a:blip r:embed="rId5"/>
                          <a:stretch>
                            <a:fillRect l="-300000" t="-306557" r="-100500" b="-24590"/>
                          </a:stretch>
                        </a:blipFill>
                      </a:tcPr>
                    </a:tc>
                    <a:tc>
                      <a:txBody>
                        <a:bodyPr/>
                        <a:lstStyle/>
                        <a:p>
                          <a:pPr algn="ctr"/>
                          <a:r>
                            <a:rPr lang="en-US" dirty="0" smtClean="0"/>
                            <a:t>(u, j, k)</a:t>
                          </a:r>
                          <a:endParaRPr lang="en-US" dirty="0"/>
                        </a:p>
                      </a:txBody>
                      <a:tcPr/>
                    </a:tc>
                  </a:tr>
                </a:tbl>
              </a:graphicData>
            </a:graphic>
          </p:graphicFrame>
        </mc:Fallback>
      </mc:AlternateContent>
    </p:spTree>
    <p:extLst>
      <p:ext uri="{BB962C8B-B14F-4D97-AF65-F5344CB8AC3E}">
        <p14:creationId xmlns:p14="http://schemas.microsoft.com/office/powerpoint/2010/main" val="18048005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199" y="1316184"/>
            <a:ext cx="2239257" cy="588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Example</a:t>
            </a:r>
          </a:p>
        </p:txBody>
      </p:sp>
      <p:sp>
        <p:nvSpPr>
          <p:cNvPr id="5" name="Regular Pentagon 4"/>
          <p:cNvSpPr/>
          <p:nvPr/>
        </p:nvSpPr>
        <p:spPr>
          <a:xfrm>
            <a:off x="3327082" y="1983735"/>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0</a:t>
            </a:r>
            <a:endParaRPr lang="en-US" sz="3600" dirty="0">
              <a:solidFill>
                <a:schemeClr val="accent1"/>
              </a:solidFill>
            </a:endParaRPr>
          </a:p>
        </p:txBody>
      </p:sp>
      <p:sp>
        <p:nvSpPr>
          <p:cNvPr id="6" name="Regular Pentagon 5"/>
          <p:cNvSpPr/>
          <p:nvPr/>
        </p:nvSpPr>
        <p:spPr>
          <a:xfrm>
            <a:off x="6240442" y="1983734"/>
            <a:ext cx="560070" cy="53340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solidFill>
              </a:rPr>
              <a:t>1</a:t>
            </a:r>
            <a:endParaRPr lang="en-US" sz="3600" dirty="0">
              <a:solidFill>
                <a:schemeClr val="accent1"/>
              </a:solidFill>
            </a:endParaRPr>
          </a:p>
        </p:txBody>
      </p:sp>
      <p:cxnSp>
        <p:nvCxnSpPr>
          <p:cNvPr id="13" name="Straight Arrow Connector 12"/>
          <p:cNvCxnSpPr>
            <a:endCxn id="5" idx="1"/>
          </p:cNvCxnSpPr>
          <p:nvPr/>
        </p:nvCxnSpPr>
        <p:spPr>
          <a:xfrm flipV="1">
            <a:off x="2208640" y="2187475"/>
            <a:ext cx="1118443" cy="1383119"/>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2"/>
          </p:cNvCxnSpPr>
          <p:nvPr/>
        </p:nvCxnSpPr>
        <p:spPr>
          <a:xfrm flipH="1">
            <a:off x="2555081" y="2517134"/>
            <a:ext cx="878965" cy="105346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40693" y="1593805"/>
            <a:ext cx="919978" cy="369332"/>
          </a:xfrm>
          <a:prstGeom prst="rect">
            <a:avLst/>
          </a:prstGeom>
          <a:noFill/>
          <a:ln>
            <a:noFill/>
          </a:ln>
        </p:spPr>
        <p:txBody>
          <a:bodyPr wrap="square" rtlCol="0">
            <a:spAutoFit/>
          </a:bodyPr>
          <a:lstStyle/>
          <a:p>
            <a:r>
              <a:rPr lang="en-US" b="1" dirty="0" smtClean="0">
                <a:solidFill>
                  <a:schemeClr val="accent1"/>
                </a:solidFill>
              </a:rPr>
              <a:t>(o, </a:t>
            </a:r>
            <a:r>
              <a:rPr lang="en-US" b="1" dirty="0">
                <a:solidFill>
                  <a:schemeClr val="accent1"/>
                </a:solidFill>
              </a:rPr>
              <a:t>1)</a:t>
            </a:r>
          </a:p>
        </p:txBody>
      </p:sp>
      <p:sp>
        <p:nvSpPr>
          <p:cNvPr id="18" name="Oval 17"/>
          <p:cNvSpPr/>
          <p:nvPr/>
        </p:nvSpPr>
        <p:spPr>
          <a:xfrm>
            <a:off x="786902" y="5334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5</a:t>
            </a:r>
            <a:endParaRPr lang="en-US" sz="3600" b="1" dirty="0">
              <a:solidFill>
                <a:schemeClr val="accent1"/>
              </a:solidFill>
            </a:endParaRPr>
          </a:p>
        </p:txBody>
      </p:sp>
      <p:sp>
        <p:nvSpPr>
          <p:cNvPr id="19" name="Oval 18"/>
          <p:cNvSpPr/>
          <p:nvPr/>
        </p:nvSpPr>
        <p:spPr>
          <a:xfrm>
            <a:off x="2416422" y="533400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6</a:t>
            </a:r>
            <a:endParaRPr lang="en-US" sz="3600" b="1" dirty="0">
              <a:solidFill>
                <a:schemeClr val="accent1"/>
              </a:solidFill>
            </a:endParaRPr>
          </a:p>
        </p:txBody>
      </p:sp>
      <p:sp>
        <p:nvSpPr>
          <p:cNvPr id="20" name="Oval 19"/>
          <p:cNvSpPr/>
          <p:nvPr/>
        </p:nvSpPr>
        <p:spPr>
          <a:xfrm>
            <a:off x="3744822" y="531876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7</a:t>
            </a:r>
            <a:endParaRPr lang="en-US" sz="3600" b="1" dirty="0">
              <a:solidFill>
                <a:schemeClr val="accent1"/>
              </a:solidFill>
            </a:endParaRPr>
          </a:p>
        </p:txBody>
      </p:sp>
      <p:sp>
        <p:nvSpPr>
          <p:cNvPr id="21" name="Oval 20"/>
          <p:cNvSpPr/>
          <p:nvPr/>
        </p:nvSpPr>
        <p:spPr>
          <a:xfrm>
            <a:off x="5715000" y="531876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8</a:t>
            </a:r>
            <a:endParaRPr lang="en-US" sz="3600" b="1" dirty="0">
              <a:solidFill>
                <a:schemeClr val="accent1"/>
              </a:solidFill>
            </a:endParaRPr>
          </a:p>
        </p:txBody>
      </p:sp>
      <p:sp>
        <p:nvSpPr>
          <p:cNvPr id="22" name="Oval 21"/>
          <p:cNvSpPr/>
          <p:nvPr/>
        </p:nvSpPr>
        <p:spPr>
          <a:xfrm>
            <a:off x="7315200" y="5318760"/>
            <a:ext cx="560070" cy="56007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9</a:t>
            </a:r>
            <a:endParaRPr lang="en-US" sz="3600" b="1" dirty="0">
              <a:solidFill>
                <a:schemeClr val="accent1"/>
              </a:solidFill>
            </a:endParaRPr>
          </a:p>
        </p:txBody>
      </p:sp>
      <p:sp>
        <p:nvSpPr>
          <p:cNvPr id="2" name="Rectangle 1"/>
          <p:cNvSpPr/>
          <p:nvPr/>
        </p:nvSpPr>
        <p:spPr>
          <a:xfrm>
            <a:off x="4453552" y="3570594"/>
            <a:ext cx="538162" cy="538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3</a:t>
            </a:r>
          </a:p>
        </p:txBody>
      </p:sp>
      <p:sp>
        <p:nvSpPr>
          <p:cNvPr id="25" name="Rectangle 24"/>
          <p:cNvSpPr/>
          <p:nvPr/>
        </p:nvSpPr>
        <p:spPr>
          <a:xfrm>
            <a:off x="2016919" y="3570594"/>
            <a:ext cx="538162" cy="538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rPr>
              <a:t>2</a:t>
            </a:r>
            <a:endParaRPr lang="en-US" sz="3600" b="1" dirty="0">
              <a:solidFill>
                <a:schemeClr val="accent1"/>
              </a:solidFill>
            </a:endParaRPr>
          </a:p>
        </p:txBody>
      </p:sp>
      <p:cxnSp>
        <p:nvCxnSpPr>
          <p:cNvPr id="37" name="Straight Arrow Connector 36"/>
          <p:cNvCxnSpPr>
            <a:stCxn id="18" idx="0"/>
          </p:cNvCxnSpPr>
          <p:nvPr/>
        </p:nvCxnSpPr>
        <p:spPr>
          <a:xfrm flipV="1">
            <a:off x="1066937" y="4108756"/>
            <a:ext cx="949982" cy="1225244"/>
          </a:xfrm>
          <a:prstGeom prst="straightConnector1">
            <a:avLst/>
          </a:prstGeom>
          <a:ln w="2857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9" idx="1"/>
            <a:endCxn id="25" idx="2"/>
          </p:cNvCxnSpPr>
          <p:nvPr/>
        </p:nvCxnSpPr>
        <p:spPr>
          <a:xfrm flipH="1" flipV="1">
            <a:off x="2286000" y="4108756"/>
            <a:ext cx="212442" cy="130726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5" idx="4"/>
          </p:cNvCxnSpPr>
          <p:nvPr/>
        </p:nvCxnSpPr>
        <p:spPr>
          <a:xfrm flipH="1" flipV="1">
            <a:off x="3780188" y="2517134"/>
            <a:ext cx="673365" cy="105346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 idx="1"/>
            <a:endCxn id="25" idx="3"/>
          </p:cNvCxnSpPr>
          <p:nvPr/>
        </p:nvCxnSpPr>
        <p:spPr>
          <a:xfrm flipH="1">
            <a:off x="2555081" y="3839675"/>
            <a:ext cx="1898471" cy="0"/>
          </a:xfrm>
          <a:prstGeom prst="straightConnector1">
            <a:avLst/>
          </a:prstGeom>
          <a:ln w="28575">
            <a:solidFill>
              <a:schemeClr val="bg1">
                <a:lumMod val="65000"/>
              </a:schemeClr>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0" idx="1"/>
          </p:cNvCxnSpPr>
          <p:nvPr/>
        </p:nvCxnSpPr>
        <p:spPr>
          <a:xfrm flipV="1">
            <a:off x="3826842" y="4108756"/>
            <a:ext cx="626711" cy="129202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1" idx="0"/>
          </p:cNvCxnSpPr>
          <p:nvPr/>
        </p:nvCxnSpPr>
        <p:spPr>
          <a:xfrm flipH="1" flipV="1">
            <a:off x="4991714" y="4108756"/>
            <a:ext cx="1003321" cy="121000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6800512" y="3570594"/>
            <a:ext cx="538162" cy="538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rPr>
              <a:t>4</a:t>
            </a:r>
          </a:p>
        </p:txBody>
      </p:sp>
      <p:cxnSp>
        <p:nvCxnSpPr>
          <p:cNvPr id="59" name="Straight Arrow Connector 58"/>
          <p:cNvCxnSpPr>
            <a:stCxn id="54" idx="0"/>
            <a:endCxn id="6" idx="4"/>
          </p:cNvCxnSpPr>
          <p:nvPr/>
        </p:nvCxnSpPr>
        <p:spPr>
          <a:xfrm flipH="1" flipV="1">
            <a:off x="6693548" y="2517133"/>
            <a:ext cx="376045" cy="105346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22" idx="1"/>
            <a:endCxn id="54" idx="2"/>
          </p:cNvCxnSpPr>
          <p:nvPr/>
        </p:nvCxnSpPr>
        <p:spPr>
          <a:xfrm flipH="1" flipV="1">
            <a:off x="7069593" y="4108756"/>
            <a:ext cx="327627" cy="129202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25" idx="2"/>
            <a:endCxn id="18" idx="7"/>
          </p:cNvCxnSpPr>
          <p:nvPr/>
        </p:nvCxnSpPr>
        <p:spPr>
          <a:xfrm flipH="1">
            <a:off x="1264952" y="4108756"/>
            <a:ext cx="1021048" cy="130726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19" idx="0"/>
          </p:cNvCxnSpPr>
          <p:nvPr/>
        </p:nvCxnSpPr>
        <p:spPr>
          <a:xfrm>
            <a:off x="2498442" y="4108756"/>
            <a:ext cx="198015" cy="122524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 idx="2"/>
            <a:endCxn id="20" idx="0"/>
          </p:cNvCxnSpPr>
          <p:nvPr/>
        </p:nvCxnSpPr>
        <p:spPr>
          <a:xfrm flipH="1">
            <a:off x="4024857" y="4108756"/>
            <a:ext cx="697776" cy="121000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2" idx="2"/>
            <a:endCxn id="21" idx="1"/>
          </p:cNvCxnSpPr>
          <p:nvPr/>
        </p:nvCxnSpPr>
        <p:spPr>
          <a:xfrm>
            <a:off x="4722633" y="4108756"/>
            <a:ext cx="1074387" cy="129202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 idx="5"/>
            <a:endCxn id="2" idx="0"/>
          </p:cNvCxnSpPr>
          <p:nvPr/>
        </p:nvCxnSpPr>
        <p:spPr>
          <a:xfrm>
            <a:off x="3887151" y="2187475"/>
            <a:ext cx="835482" cy="1383119"/>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2555081" y="3962400"/>
            <a:ext cx="1885612"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6" idx="0"/>
            <a:endCxn id="5" idx="0"/>
          </p:cNvCxnSpPr>
          <p:nvPr/>
        </p:nvCxnSpPr>
        <p:spPr>
          <a:xfrm flipH="1">
            <a:off x="3607117" y="1983734"/>
            <a:ext cx="2913360" cy="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6" idx="1"/>
          </p:cNvCxnSpPr>
          <p:nvPr/>
        </p:nvCxnSpPr>
        <p:spPr>
          <a:xfrm flipV="1">
            <a:off x="3887151" y="2187474"/>
            <a:ext cx="2353292" cy="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6" idx="3"/>
          </p:cNvCxnSpPr>
          <p:nvPr/>
        </p:nvCxnSpPr>
        <p:spPr>
          <a:xfrm>
            <a:off x="6520477" y="2517134"/>
            <a:ext cx="280035" cy="105346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endCxn id="22" idx="0"/>
          </p:cNvCxnSpPr>
          <p:nvPr/>
        </p:nvCxnSpPr>
        <p:spPr>
          <a:xfrm>
            <a:off x="7338674" y="4108756"/>
            <a:ext cx="256561" cy="1210004"/>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4720728" y="2115537"/>
            <a:ext cx="919978" cy="369332"/>
          </a:xfrm>
          <a:prstGeom prst="rect">
            <a:avLst/>
          </a:prstGeom>
          <a:noFill/>
          <a:ln>
            <a:noFill/>
          </a:ln>
        </p:spPr>
        <p:txBody>
          <a:bodyPr wrap="square" rtlCol="0">
            <a:spAutoFit/>
          </a:bodyPr>
          <a:lstStyle/>
          <a:p>
            <a:r>
              <a:rPr lang="en-US" b="1" dirty="0" smtClean="0">
                <a:solidFill>
                  <a:schemeClr val="accent1"/>
                </a:solidFill>
              </a:rPr>
              <a:t>(o, 0)</a:t>
            </a:r>
            <a:endParaRPr lang="en-US" b="1" dirty="0">
              <a:solidFill>
                <a:schemeClr val="accent1"/>
              </a:solidFill>
            </a:endParaRPr>
          </a:p>
        </p:txBody>
      </p:sp>
      <p:sp>
        <p:nvSpPr>
          <p:cNvPr id="100" name="TextBox 99"/>
          <p:cNvSpPr txBox="1"/>
          <p:nvPr/>
        </p:nvSpPr>
        <p:spPr>
          <a:xfrm>
            <a:off x="1932232" y="2741473"/>
            <a:ext cx="919978" cy="369332"/>
          </a:xfrm>
          <a:prstGeom prst="rect">
            <a:avLst/>
          </a:prstGeom>
          <a:noFill/>
          <a:ln>
            <a:noFill/>
          </a:ln>
        </p:spPr>
        <p:txBody>
          <a:bodyPr wrap="square" rtlCol="0">
            <a:spAutoFit/>
          </a:bodyPr>
          <a:lstStyle/>
          <a:p>
            <a:r>
              <a:rPr lang="en-US" b="1" dirty="0" smtClean="0">
                <a:solidFill>
                  <a:schemeClr val="accent1"/>
                </a:solidFill>
              </a:rPr>
              <a:t>(u, 0)</a:t>
            </a:r>
            <a:endParaRPr lang="en-US" b="1" dirty="0">
              <a:solidFill>
                <a:schemeClr val="accent1"/>
              </a:solidFill>
            </a:endParaRPr>
          </a:p>
        </p:txBody>
      </p:sp>
      <p:sp>
        <p:nvSpPr>
          <p:cNvPr id="101" name="TextBox 100"/>
          <p:cNvSpPr txBox="1"/>
          <p:nvPr/>
        </p:nvSpPr>
        <p:spPr>
          <a:xfrm>
            <a:off x="2744904" y="3135300"/>
            <a:ext cx="919978" cy="369332"/>
          </a:xfrm>
          <a:prstGeom prst="rect">
            <a:avLst/>
          </a:prstGeom>
          <a:noFill/>
          <a:ln>
            <a:noFill/>
          </a:ln>
        </p:spPr>
        <p:txBody>
          <a:bodyPr wrap="square" rtlCol="0">
            <a:spAutoFit/>
          </a:bodyPr>
          <a:lstStyle/>
          <a:p>
            <a:r>
              <a:rPr lang="en-US" b="1" dirty="0" smtClean="0">
                <a:solidFill>
                  <a:schemeClr val="accent1"/>
                </a:solidFill>
              </a:rPr>
              <a:t>(d, 2)</a:t>
            </a:r>
            <a:endParaRPr lang="en-US" b="1" dirty="0">
              <a:solidFill>
                <a:schemeClr val="accent1"/>
              </a:solidFill>
            </a:endParaRPr>
          </a:p>
        </p:txBody>
      </p:sp>
      <p:sp>
        <p:nvSpPr>
          <p:cNvPr id="102" name="TextBox 101"/>
          <p:cNvSpPr txBox="1"/>
          <p:nvPr/>
        </p:nvSpPr>
        <p:spPr>
          <a:xfrm>
            <a:off x="3434046" y="2798234"/>
            <a:ext cx="919978" cy="369332"/>
          </a:xfrm>
          <a:prstGeom prst="rect">
            <a:avLst/>
          </a:prstGeom>
          <a:noFill/>
          <a:ln>
            <a:noFill/>
          </a:ln>
        </p:spPr>
        <p:txBody>
          <a:bodyPr wrap="square" rtlCol="0">
            <a:spAutoFit/>
          </a:bodyPr>
          <a:lstStyle/>
          <a:p>
            <a:r>
              <a:rPr lang="en-US" b="1" dirty="0" smtClean="0">
                <a:solidFill>
                  <a:schemeClr val="accent1"/>
                </a:solidFill>
              </a:rPr>
              <a:t>(u, 0)</a:t>
            </a:r>
            <a:endParaRPr lang="en-US" b="1" dirty="0">
              <a:solidFill>
                <a:schemeClr val="accent1"/>
              </a:solidFill>
            </a:endParaRPr>
          </a:p>
        </p:txBody>
      </p:sp>
      <p:sp>
        <p:nvSpPr>
          <p:cNvPr id="103" name="TextBox 102"/>
          <p:cNvSpPr txBox="1"/>
          <p:nvPr/>
        </p:nvSpPr>
        <p:spPr>
          <a:xfrm>
            <a:off x="4277850" y="2694368"/>
            <a:ext cx="919978" cy="369332"/>
          </a:xfrm>
          <a:prstGeom prst="rect">
            <a:avLst/>
          </a:prstGeom>
          <a:noFill/>
          <a:ln>
            <a:noFill/>
          </a:ln>
        </p:spPr>
        <p:txBody>
          <a:bodyPr wrap="square" rtlCol="0">
            <a:spAutoFit/>
          </a:bodyPr>
          <a:lstStyle/>
          <a:p>
            <a:r>
              <a:rPr lang="en-US" b="1" dirty="0" smtClean="0">
                <a:solidFill>
                  <a:schemeClr val="accent1"/>
                </a:solidFill>
              </a:rPr>
              <a:t>(d, 3)</a:t>
            </a:r>
            <a:endParaRPr lang="en-US" b="1" dirty="0">
              <a:solidFill>
                <a:schemeClr val="accent1"/>
              </a:solidFill>
            </a:endParaRPr>
          </a:p>
        </p:txBody>
      </p:sp>
      <p:sp>
        <p:nvSpPr>
          <p:cNvPr id="104" name="TextBox 103"/>
          <p:cNvSpPr txBox="1"/>
          <p:nvPr/>
        </p:nvSpPr>
        <p:spPr>
          <a:xfrm>
            <a:off x="3320199" y="3485015"/>
            <a:ext cx="919978" cy="369332"/>
          </a:xfrm>
          <a:prstGeom prst="rect">
            <a:avLst/>
          </a:prstGeom>
          <a:noFill/>
          <a:ln>
            <a:noFill/>
          </a:ln>
        </p:spPr>
        <p:txBody>
          <a:bodyPr wrap="square" rtlCol="0">
            <a:spAutoFit/>
          </a:bodyPr>
          <a:lstStyle/>
          <a:p>
            <a:r>
              <a:rPr lang="en-US" b="1" dirty="0" smtClean="0">
                <a:solidFill>
                  <a:schemeClr val="bg1">
                    <a:lumMod val="50000"/>
                  </a:schemeClr>
                </a:solidFill>
              </a:rPr>
              <a:t>(o, 2)</a:t>
            </a:r>
            <a:endParaRPr lang="en-US" b="1" dirty="0">
              <a:solidFill>
                <a:schemeClr val="bg1">
                  <a:lumMod val="50000"/>
                </a:schemeClr>
              </a:solidFill>
            </a:endParaRPr>
          </a:p>
        </p:txBody>
      </p:sp>
      <p:sp>
        <p:nvSpPr>
          <p:cNvPr id="105" name="TextBox 104"/>
          <p:cNvSpPr txBox="1"/>
          <p:nvPr/>
        </p:nvSpPr>
        <p:spPr>
          <a:xfrm>
            <a:off x="886983" y="4400584"/>
            <a:ext cx="919978" cy="369332"/>
          </a:xfrm>
          <a:prstGeom prst="rect">
            <a:avLst/>
          </a:prstGeom>
          <a:noFill/>
          <a:ln>
            <a:noFill/>
          </a:ln>
        </p:spPr>
        <p:txBody>
          <a:bodyPr wrap="square" rtlCol="0">
            <a:spAutoFit/>
          </a:bodyPr>
          <a:lstStyle/>
          <a:p>
            <a:r>
              <a:rPr lang="en-US" b="1" dirty="0" smtClean="0">
                <a:solidFill>
                  <a:srgbClr val="FF0000"/>
                </a:solidFill>
              </a:rPr>
              <a:t>(u, 2)</a:t>
            </a:r>
            <a:endParaRPr lang="en-US" b="1" dirty="0">
              <a:solidFill>
                <a:srgbClr val="FF0000"/>
              </a:solidFill>
            </a:endParaRPr>
          </a:p>
        </p:txBody>
      </p:sp>
      <p:sp>
        <p:nvSpPr>
          <p:cNvPr id="106" name="TextBox 105"/>
          <p:cNvSpPr txBox="1"/>
          <p:nvPr/>
        </p:nvSpPr>
        <p:spPr>
          <a:xfrm>
            <a:off x="1635103" y="4713758"/>
            <a:ext cx="919978" cy="369332"/>
          </a:xfrm>
          <a:prstGeom prst="rect">
            <a:avLst/>
          </a:prstGeom>
          <a:noFill/>
          <a:ln>
            <a:noFill/>
          </a:ln>
        </p:spPr>
        <p:txBody>
          <a:bodyPr wrap="square" rtlCol="0">
            <a:spAutoFit/>
          </a:bodyPr>
          <a:lstStyle/>
          <a:p>
            <a:r>
              <a:rPr lang="en-US" b="1" dirty="0" smtClean="0">
                <a:solidFill>
                  <a:schemeClr val="accent1"/>
                </a:solidFill>
              </a:rPr>
              <a:t>(d, 5)</a:t>
            </a:r>
            <a:endParaRPr lang="en-US" b="1" dirty="0">
              <a:solidFill>
                <a:schemeClr val="accent1"/>
              </a:solidFill>
            </a:endParaRPr>
          </a:p>
        </p:txBody>
      </p:sp>
      <p:sp>
        <p:nvSpPr>
          <p:cNvPr id="107" name="TextBox 106"/>
          <p:cNvSpPr txBox="1"/>
          <p:nvPr/>
        </p:nvSpPr>
        <p:spPr>
          <a:xfrm>
            <a:off x="1847883" y="5083090"/>
            <a:ext cx="919978" cy="369332"/>
          </a:xfrm>
          <a:prstGeom prst="rect">
            <a:avLst/>
          </a:prstGeom>
          <a:noFill/>
          <a:ln>
            <a:noFill/>
          </a:ln>
        </p:spPr>
        <p:txBody>
          <a:bodyPr wrap="square" rtlCol="0">
            <a:spAutoFit/>
          </a:bodyPr>
          <a:lstStyle/>
          <a:p>
            <a:r>
              <a:rPr lang="en-US" b="1" dirty="0" smtClean="0">
                <a:solidFill>
                  <a:schemeClr val="accent1"/>
                </a:solidFill>
              </a:rPr>
              <a:t>(u, 2)</a:t>
            </a:r>
            <a:endParaRPr lang="en-US" b="1" dirty="0">
              <a:solidFill>
                <a:schemeClr val="accent1"/>
              </a:solidFill>
            </a:endParaRPr>
          </a:p>
        </p:txBody>
      </p:sp>
      <p:sp>
        <p:nvSpPr>
          <p:cNvPr id="108" name="TextBox 107"/>
          <p:cNvSpPr txBox="1"/>
          <p:nvPr/>
        </p:nvSpPr>
        <p:spPr>
          <a:xfrm>
            <a:off x="2534574" y="4395392"/>
            <a:ext cx="919978" cy="369332"/>
          </a:xfrm>
          <a:prstGeom prst="rect">
            <a:avLst/>
          </a:prstGeom>
          <a:noFill/>
          <a:ln>
            <a:noFill/>
          </a:ln>
        </p:spPr>
        <p:txBody>
          <a:bodyPr wrap="square" rtlCol="0">
            <a:spAutoFit/>
          </a:bodyPr>
          <a:lstStyle/>
          <a:p>
            <a:r>
              <a:rPr lang="en-US" b="1" dirty="0" smtClean="0">
                <a:solidFill>
                  <a:schemeClr val="accent1"/>
                </a:solidFill>
              </a:rPr>
              <a:t>(d, </a:t>
            </a:r>
            <a:r>
              <a:rPr lang="en-US" b="1" dirty="0">
                <a:solidFill>
                  <a:schemeClr val="accent1"/>
                </a:solidFill>
              </a:rPr>
              <a:t>6</a:t>
            </a:r>
            <a:r>
              <a:rPr lang="en-US" b="1" dirty="0" smtClean="0">
                <a:solidFill>
                  <a:schemeClr val="accent1"/>
                </a:solidFill>
              </a:rPr>
              <a:t>)</a:t>
            </a:r>
            <a:endParaRPr lang="en-US" b="1" dirty="0">
              <a:solidFill>
                <a:schemeClr val="accent1"/>
              </a:solidFill>
            </a:endParaRPr>
          </a:p>
        </p:txBody>
      </p:sp>
      <p:sp>
        <p:nvSpPr>
          <p:cNvPr id="109" name="TextBox 108"/>
          <p:cNvSpPr txBox="1"/>
          <p:nvPr/>
        </p:nvSpPr>
        <p:spPr>
          <a:xfrm>
            <a:off x="3121246" y="3891099"/>
            <a:ext cx="919978" cy="369332"/>
          </a:xfrm>
          <a:prstGeom prst="rect">
            <a:avLst/>
          </a:prstGeom>
          <a:noFill/>
          <a:ln>
            <a:noFill/>
          </a:ln>
        </p:spPr>
        <p:txBody>
          <a:bodyPr wrap="square" rtlCol="0">
            <a:spAutoFit/>
          </a:bodyPr>
          <a:lstStyle/>
          <a:p>
            <a:r>
              <a:rPr lang="en-US" b="1" dirty="0" smtClean="0">
                <a:solidFill>
                  <a:schemeClr val="accent1"/>
                </a:solidFill>
              </a:rPr>
              <a:t>(o, 3)</a:t>
            </a:r>
            <a:endParaRPr lang="en-US" b="1" dirty="0">
              <a:solidFill>
                <a:schemeClr val="accent1"/>
              </a:solidFill>
            </a:endParaRPr>
          </a:p>
        </p:txBody>
      </p:sp>
      <p:sp>
        <p:nvSpPr>
          <p:cNvPr id="112" name="TextBox 111"/>
          <p:cNvSpPr txBox="1"/>
          <p:nvPr/>
        </p:nvSpPr>
        <p:spPr>
          <a:xfrm>
            <a:off x="3533574" y="4410879"/>
            <a:ext cx="919978" cy="369332"/>
          </a:xfrm>
          <a:prstGeom prst="rect">
            <a:avLst/>
          </a:prstGeom>
          <a:noFill/>
          <a:ln>
            <a:noFill/>
          </a:ln>
        </p:spPr>
        <p:txBody>
          <a:bodyPr wrap="square" rtlCol="0">
            <a:spAutoFit/>
          </a:bodyPr>
          <a:lstStyle/>
          <a:p>
            <a:r>
              <a:rPr lang="en-US" b="1" dirty="0" smtClean="0">
                <a:solidFill>
                  <a:schemeClr val="accent1"/>
                </a:solidFill>
              </a:rPr>
              <a:t>(u, </a:t>
            </a:r>
            <a:r>
              <a:rPr lang="en-US" b="1" dirty="0">
                <a:solidFill>
                  <a:schemeClr val="accent1"/>
                </a:solidFill>
              </a:rPr>
              <a:t>3</a:t>
            </a:r>
            <a:r>
              <a:rPr lang="en-US" b="1" dirty="0" smtClean="0">
                <a:solidFill>
                  <a:schemeClr val="accent1"/>
                </a:solidFill>
              </a:rPr>
              <a:t>)</a:t>
            </a:r>
            <a:endParaRPr lang="en-US" b="1" dirty="0">
              <a:solidFill>
                <a:schemeClr val="accent1"/>
              </a:solidFill>
            </a:endParaRPr>
          </a:p>
        </p:txBody>
      </p:sp>
      <p:sp>
        <p:nvSpPr>
          <p:cNvPr id="113" name="TextBox 112"/>
          <p:cNvSpPr txBox="1"/>
          <p:nvPr/>
        </p:nvSpPr>
        <p:spPr>
          <a:xfrm>
            <a:off x="4071736" y="5031448"/>
            <a:ext cx="919978" cy="369332"/>
          </a:xfrm>
          <a:prstGeom prst="rect">
            <a:avLst/>
          </a:prstGeom>
          <a:noFill/>
          <a:ln>
            <a:noFill/>
          </a:ln>
        </p:spPr>
        <p:txBody>
          <a:bodyPr wrap="square" rtlCol="0">
            <a:spAutoFit/>
          </a:bodyPr>
          <a:lstStyle/>
          <a:p>
            <a:r>
              <a:rPr lang="en-US" b="1" dirty="0" smtClean="0">
                <a:solidFill>
                  <a:schemeClr val="accent1"/>
                </a:solidFill>
              </a:rPr>
              <a:t>(d, 7)</a:t>
            </a:r>
            <a:endParaRPr lang="en-US" b="1" dirty="0">
              <a:solidFill>
                <a:schemeClr val="accent1"/>
              </a:solidFill>
            </a:endParaRPr>
          </a:p>
        </p:txBody>
      </p:sp>
      <p:sp>
        <p:nvSpPr>
          <p:cNvPr id="114" name="TextBox 113"/>
          <p:cNvSpPr txBox="1"/>
          <p:nvPr/>
        </p:nvSpPr>
        <p:spPr>
          <a:xfrm>
            <a:off x="4684125" y="4713758"/>
            <a:ext cx="919978" cy="369332"/>
          </a:xfrm>
          <a:prstGeom prst="rect">
            <a:avLst/>
          </a:prstGeom>
          <a:noFill/>
          <a:ln>
            <a:noFill/>
          </a:ln>
        </p:spPr>
        <p:txBody>
          <a:bodyPr wrap="square" rtlCol="0">
            <a:spAutoFit/>
          </a:bodyPr>
          <a:lstStyle/>
          <a:p>
            <a:r>
              <a:rPr lang="en-US" b="1" dirty="0" smtClean="0">
                <a:solidFill>
                  <a:schemeClr val="accent1"/>
                </a:solidFill>
              </a:rPr>
              <a:t>(d, 8)</a:t>
            </a:r>
            <a:endParaRPr lang="en-US" b="1" dirty="0">
              <a:solidFill>
                <a:schemeClr val="accent1"/>
              </a:solidFill>
            </a:endParaRPr>
          </a:p>
        </p:txBody>
      </p:sp>
      <p:sp>
        <p:nvSpPr>
          <p:cNvPr id="115" name="TextBox 114"/>
          <p:cNvSpPr txBox="1"/>
          <p:nvPr/>
        </p:nvSpPr>
        <p:spPr>
          <a:xfrm>
            <a:off x="5355092" y="4295509"/>
            <a:ext cx="919978" cy="369332"/>
          </a:xfrm>
          <a:prstGeom prst="rect">
            <a:avLst/>
          </a:prstGeom>
          <a:noFill/>
          <a:ln>
            <a:noFill/>
          </a:ln>
        </p:spPr>
        <p:txBody>
          <a:bodyPr wrap="square" rtlCol="0">
            <a:spAutoFit/>
          </a:bodyPr>
          <a:lstStyle/>
          <a:p>
            <a:r>
              <a:rPr lang="en-US" b="1" dirty="0" smtClean="0">
                <a:solidFill>
                  <a:schemeClr val="accent1"/>
                </a:solidFill>
              </a:rPr>
              <a:t>(u, </a:t>
            </a:r>
            <a:r>
              <a:rPr lang="en-US" b="1" dirty="0">
                <a:solidFill>
                  <a:schemeClr val="accent1"/>
                </a:solidFill>
              </a:rPr>
              <a:t>3</a:t>
            </a:r>
            <a:r>
              <a:rPr lang="en-US" b="1" dirty="0" smtClean="0">
                <a:solidFill>
                  <a:schemeClr val="accent1"/>
                </a:solidFill>
              </a:rPr>
              <a:t>)</a:t>
            </a:r>
            <a:endParaRPr lang="en-US" b="1" dirty="0">
              <a:solidFill>
                <a:schemeClr val="accent1"/>
              </a:solidFill>
            </a:endParaRPr>
          </a:p>
        </p:txBody>
      </p:sp>
      <p:sp>
        <p:nvSpPr>
          <p:cNvPr id="116" name="TextBox 115"/>
          <p:cNvSpPr txBox="1"/>
          <p:nvPr/>
        </p:nvSpPr>
        <p:spPr>
          <a:xfrm>
            <a:off x="6800512" y="2765968"/>
            <a:ext cx="919978" cy="369332"/>
          </a:xfrm>
          <a:prstGeom prst="rect">
            <a:avLst/>
          </a:prstGeom>
          <a:noFill/>
          <a:ln>
            <a:noFill/>
          </a:ln>
        </p:spPr>
        <p:txBody>
          <a:bodyPr wrap="square" rtlCol="0">
            <a:spAutoFit/>
          </a:bodyPr>
          <a:lstStyle/>
          <a:p>
            <a:r>
              <a:rPr lang="en-US" b="1" dirty="0" smtClean="0">
                <a:solidFill>
                  <a:schemeClr val="accent1"/>
                </a:solidFill>
              </a:rPr>
              <a:t>(u, 1)</a:t>
            </a:r>
            <a:endParaRPr lang="en-US" b="1" dirty="0">
              <a:solidFill>
                <a:schemeClr val="accent1"/>
              </a:solidFill>
            </a:endParaRPr>
          </a:p>
        </p:txBody>
      </p:sp>
      <p:sp>
        <p:nvSpPr>
          <p:cNvPr id="117" name="TextBox 116"/>
          <p:cNvSpPr txBox="1"/>
          <p:nvPr/>
        </p:nvSpPr>
        <p:spPr>
          <a:xfrm>
            <a:off x="6060488" y="2949308"/>
            <a:ext cx="919978" cy="369332"/>
          </a:xfrm>
          <a:prstGeom prst="rect">
            <a:avLst/>
          </a:prstGeom>
          <a:noFill/>
          <a:ln>
            <a:noFill/>
          </a:ln>
        </p:spPr>
        <p:txBody>
          <a:bodyPr wrap="square" rtlCol="0">
            <a:spAutoFit/>
          </a:bodyPr>
          <a:lstStyle/>
          <a:p>
            <a:r>
              <a:rPr lang="en-US" b="1" dirty="0" smtClean="0">
                <a:solidFill>
                  <a:schemeClr val="accent1"/>
                </a:solidFill>
              </a:rPr>
              <a:t>(d, 4)</a:t>
            </a:r>
            <a:endParaRPr lang="en-US" b="1" dirty="0">
              <a:solidFill>
                <a:schemeClr val="accent1"/>
              </a:solidFill>
            </a:endParaRPr>
          </a:p>
        </p:txBody>
      </p:sp>
      <p:sp>
        <p:nvSpPr>
          <p:cNvPr id="118" name="TextBox 117"/>
          <p:cNvSpPr txBox="1"/>
          <p:nvPr/>
        </p:nvSpPr>
        <p:spPr>
          <a:xfrm>
            <a:off x="6546976" y="4580058"/>
            <a:ext cx="919978" cy="369332"/>
          </a:xfrm>
          <a:prstGeom prst="rect">
            <a:avLst/>
          </a:prstGeom>
          <a:noFill/>
          <a:ln>
            <a:noFill/>
          </a:ln>
        </p:spPr>
        <p:txBody>
          <a:bodyPr wrap="square" rtlCol="0">
            <a:spAutoFit/>
          </a:bodyPr>
          <a:lstStyle/>
          <a:p>
            <a:r>
              <a:rPr lang="en-US" b="1" dirty="0" smtClean="0">
                <a:solidFill>
                  <a:schemeClr val="accent1"/>
                </a:solidFill>
              </a:rPr>
              <a:t>(u, 4)</a:t>
            </a:r>
            <a:endParaRPr lang="en-US" b="1" dirty="0">
              <a:solidFill>
                <a:schemeClr val="accent1"/>
              </a:solidFill>
            </a:endParaRPr>
          </a:p>
        </p:txBody>
      </p:sp>
      <p:sp>
        <p:nvSpPr>
          <p:cNvPr id="119" name="TextBox 118"/>
          <p:cNvSpPr txBox="1"/>
          <p:nvPr/>
        </p:nvSpPr>
        <p:spPr>
          <a:xfrm>
            <a:off x="7397220" y="4397654"/>
            <a:ext cx="919978" cy="369332"/>
          </a:xfrm>
          <a:prstGeom prst="rect">
            <a:avLst/>
          </a:prstGeom>
          <a:noFill/>
          <a:ln>
            <a:noFill/>
          </a:ln>
        </p:spPr>
        <p:txBody>
          <a:bodyPr wrap="square" rtlCol="0">
            <a:spAutoFit/>
          </a:bodyPr>
          <a:lstStyle/>
          <a:p>
            <a:r>
              <a:rPr lang="en-US" b="1" dirty="0" smtClean="0">
                <a:solidFill>
                  <a:schemeClr val="accent1"/>
                </a:solidFill>
              </a:rPr>
              <a:t>(d, </a:t>
            </a:r>
            <a:r>
              <a:rPr lang="en-US" b="1" dirty="0">
                <a:solidFill>
                  <a:schemeClr val="accent1"/>
                </a:solidFill>
              </a:rPr>
              <a:t>9</a:t>
            </a:r>
            <a:r>
              <a:rPr lang="en-US" b="1" dirty="0" smtClean="0">
                <a:solidFill>
                  <a:schemeClr val="accent1"/>
                </a:solidFill>
              </a:rPr>
              <a:t>)</a:t>
            </a:r>
            <a:endParaRPr lang="en-US" b="1" dirty="0">
              <a:solidFill>
                <a:schemeClr val="accent1"/>
              </a:solidFill>
            </a:endParaRPr>
          </a:p>
        </p:txBody>
      </p:sp>
      <mc:AlternateContent xmlns:mc="http://schemas.openxmlformats.org/markup-compatibility/2006" xmlns:a14="http://schemas.microsoft.com/office/drawing/2010/main">
        <mc:Choice Requires="a14">
          <p:sp>
            <p:nvSpPr>
              <p:cNvPr id="55" name="TextBox 54"/>
              <p:cNvSpPr txBox="1"/>
              <p:nvPr/>
            </p:nvSpPr>
            <p:spPr>
              <a:xfrm>
                <a:off x="169902" y="2002809"/>
                <a:ext cx="27681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b="0" i="1" smtClean="0">
                              <a:latin typeface="Cambria Math"/>
                            </a:rPr>
                          </m:ctrlPr>
                        </m:dPr>
                        <m:e>
                          <m:r>
                            <a:rPr lang="en-US" b="0" i="1" smtClean="0">
                              <a:latin typeface="Cambria Math"/>
                            </a:rPr>
                            <m:t>𝑢</m:t>
                          </m:r>
                          <m:r>
                            <a:rPr lang="en-US" b="0" i="1" smtClean="0">
                              <a:latin typeface="Cambria Math"/>
                            </a:rPr>
                            <m:t>, 2</m:t>
                          </m:r>
                        </m:e>
                      </m:d>
                      <m:r>
                        <a:rPr lang="en-US" i="1">
                          <a:latin typeface="Cambria Math"/>
                          <a:ea typeface="Cambria Math"/>
                        </a:rPr>
                        <m:t>⨁</m:t>
                      </m:r>
                      <m:d>
                        <m:dPr>
                          <m:ctrlPr>
                            <a:rPr lang="en-US" b="0" i="1" smtClean="0">
                              <a:latin typeface="Cambria Math"/>
                              <a:ea typeface="Cambria Math"/>
                            </a:rPr>
                          </m:ctrlPr>
                        </m:dPr>
                        <m:e>
                          <m:r>
                            <m:rPr>
                              <m:sty m:val="p"/>
                            </m:rPr>
                            <a:rPr lang="en-US" b="0" i="0" smtClean="0">
                              <a:latin typeface="Cambria Math"/>
                              <a:ea typeface="Cambria Math"/>
                            </a:rPr>
                            <m:t>e</m:t>
                          </m:r>
                          <m:r>
                            <a:rPr lang="en-US" b="0" i="0" smtClean="0">
                              <a:latin typeface="Cambria Math"/>
                              <a:ea typeface="Cambria Math"/>
                            </a:rPr>
                            <m:t>, 5, 5</m:t>
                          </m:r>
                        </m:e>
                      </m:d>
                      <m:r>
                        <a:rPr lang="en-US" b="0" i="0" smtClean="0">
                          <a:latin typeface="Cambria Math"/>
                          <a:ea typeface="Cambria Math"/>
                        </a:rPr>
                        <m:t>=(</m:t>
                      </m:r>
                      <m:r>
                        <m:rPr>
                          <m:sty m:val="p"/>
                        </m:rPr>
                        <a:rPr lang="en-US" b="0" i="0" smtClean="0">
                          <a:latin typeface="Cambria Math"/>
                          <a:ea typeface="Cambria Math"/>
                        </a:rPr>
                        <m:t>u</m:t>
                      </m:r>
                      <m:r>
                        <a:rPr lang="en-US" b="0" i="0" smtClean="0">
                          <a:latin typeface="Cambria Math"/>
                          <a:ea typeface="Cambria Math"/>
                        </a:rPr>
                        <m:t>, 2, 5)</m:t>
                      </m:r>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169902" y="2002809"/>
                <a:ext cx="2768194" cy="369332"/>
              </a:xfrm>
              <a:prstGeom prst="rect">
                <a:avLst/>
              </a:prstGeom>
              <a:blipFill rotWithShape="1">
                <a:blip r:embed="rId3"/>
                <a:stretch>
                  <a:fillRect t="-8333" r="-2203"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20041" y="5083090"/>
                <a:ext cx="97097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i="1" smtClean="0">
                              <a:solidFill>
                                <a:srgbClr val="FF0000"/>
                              </a:solidFill>
                              <a:latin typeface="Cambria Math"/>
                              <a:ea typeface="Cambria Math"/>
                            </a:rPr>
                          </m:ctrlPr>
                        </m:dPr>
                        <m:e>
                          <m:r>
                            <m:rPr>
                              <m:sty m:val="p"/>
                            </m:rPr>
                            <a:rPr lang="en-US">
                              <a:solidFill>
                                <a:srgbClr val="FF0000"/>
                              </a:solidFill>
                              <a:latin typeface="Cambria Math"/>
                              <a:ea typeface="Cambria Math"/>
                            </a:rPr>
                            <m:t>e</m:t>
                          </m:r>
                          <m:r>
                            <a:rPr lang="en-US">
                              <a:solidFill>
                                <a:srgbClr val="FF0000"/>
                              </a:solidFill>
                              <a:latin typeface="Cambria Math"/>
                              <a:ea typeface="Cambria Math"/>
                            </a:rPr>
                            <m:t>, 5, 5</m:t>
                          </m:r>
                        </m:e>
                      </m:d>
                    </m:oMath>
                  </m:oMathPara>
                </a14:m>
                <a:endParaRPr lang="en-US" dirty="0">
                  <a:solidFill>
                    <a:srgbClr val="FF0000"/>
                  </a:solidFill>
                </a:endParaRPr>
              </a:p>
            </p:txBody>
          </p:sp>
        </mc:Choice>
        <mc:Fallback xmlns="">
          <p:sp>
            <p:nvSpPr>
              <p:cNvPr id="3" name="Rectangle 2"/>
              <p:cNvSpPr>
                <a:spLocks noRot="1" noChangeAspect="1" noMove="1" noResize="1" noEditPoints="1" noAdjustHandles="1" noChangeArrowheads="1" noChangeShapeType="1" noTextEdit="1"/>
              </p:cNvSpPr>
              <p:nvPr/>
            </p:nvSpPr>
            <p:spPr>
              <a:xfrm>
                <a:off x="20041" y="5083090"/>
                <a:ext cx="970970" cy="369332"/>
              </a:xfrm>
              <a:prstGeom prst="rect">
                <a:avLst/>
              </a:prstGeom>
              <a:blipFill rotWithShape="1">
                <a:blip r:embed="rId4"/>
                <a:stretch>
                  <a:fillRect t="-8333" r="-75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981349" y="3655009"/>
                <a:ext cx="9877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0" smtClean="0">
                          <a:solidFill>
                            <a:srgbClr val="FF0000"/>
                          </a:solidFill>
                          <a:latin typeface="Cambria Math"/>
                          <a:ea typeface="Cambria Math"/>
                        </a:rPr>
                        <m:t>(</m:t>
                      </m:r>
                      <m:r>
                        <m:rPr>
                          <m:sty m:val="p"/>
                        </m:rPr>
                        <a:rPr lang="en-US">
                          <a:solidFill>
                            <a:srgbClr val="FF0000"/>
                          </a:solidFill>
                          <a:latin typeface="Cambria Math"/>
                          <a:ea typeface="Cambria Math"/>
                        </a:rPr>
                        <m:t>u</m:t>
                      </m:r>
                      <m:r>
                        <a:rPr lang="en-US">
                          <a:solidFill>
                            <a:srgbClr val="FF0000"/>
                          </a:solidFill>
                          <a:latin typeface="Cambria Math"/>
                          <a:ea typeface="Cambria Math"/>
                        </a:rPr>
                        <m:t>, 2, 5)</m:t>
                      </m:r>
                    </m:oMath>
                  </m:oMathPara>
                </a14:m>
                <a:endParaRPr lang="en-US" dirty="0">
                  <a:solidFill>
                    <a:srgbClr val="FF000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981349" y="3655009"/>
                <a:ext cx="987771" cy="369332"/>
              </a:xfrm>
              <a:prstGeom prst="rect">
                <a:avLst/>
              </a:prstGeom>
              <a:blipFill rotWithShape="1">
                <a:blip r:embed="rId5"/>
                <a:stretch>
                  <a:fillRect t="-8333" r="-7407"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187087" y="2372141"/>
                <a:ext cx="21871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b="0" i="1" smtClean="0">
                              <a:latin typeface="Cambria Math"/>
                            </a:rPr>
                          </m:ctrlPr>
                        </m:dPr>
                        <m:e>
                          <m:r>
                            <a:rPr lang="en-US" b="0" i="1" smtClean="0">
                              <a:latin typeface="Cambria Math"/>
                            </a:rPr>
                            <m:t>𝑜</m:t>
                          </m:r>
                          <m:r>
                            <a:rPr lang="en-US" b="0" i="1" smtClean="0">
                              <a:latin typeface="Cambria Math"/>
                            </a:rPr>
                            <m:t>, 2</m:t>
                          </m:r>
                        </m:e>
                      </m:d>
                      <m:r>
                        <a:rPr lang="en-US" i="1">
                          <a:latin typeface="Cambria Math"/>
                          <a:ea typeface="Cambria Math"/>
                        </a:rPr>
                        <m:t>⨁</m:t>
                      </m:r>
                      <m:d>
                        <m:dPr>
                          <m:ctrlPr>
                            <a:rPr lang="en-US" b="0" i="1" smtClean="0">
                              <a:latin typeface="Cambria Math"/>
                              <a:ea typeface="Cambria Math"/>
                            </a:rPr>
                          </m:ctrlPr>
                        </m:dPr>
                        <m:e>
                          <m:r>
                            <m:rPr>
                              <m:sty m:val="p"/>
                            </m:rPr>
                            <a:rPr lang="en-US" b="0" i="0" smtClean="0">
                              <a:latin typeface="Cambria Math"/>
                              <a:ea typeface="Cambria Math"/>
                            </a:rPr>
                            <m:t>d</m:t>
                          </m:r>
                          <m:r>
                            <a:rPr lang="en-US" b="0" i="0" smtClean="0">
                              <a:latin typeface="Cambria Math"/>
                              <a:ea typeface="Cambria Math"/>
                            </a:rPr>
                            <m:t>, 3, 5</m:t>
                          </m:r>
                        </m:e>
                      </m:d>
                      <m:r>
                        <a:rPr lang="en-US" b="0" i="0" smtClean="0">
                          <a:latin typeface="Cambria Math"/>
                          <a:ea typeface="Cambria Math"/>
                        </a:rPr>
                        <m:t>=</m:t>
                      </m:r>
                      <m:r>
                        <m:rPr>
                          <m:sty m:val="p"/>
                        </m:rPr>
                        <a:rPr lang="el-GR" b="0" i="1" smtClean="0">
                          <a:latin typeface="Cambria Math"/>
                          <a:ea typeface="Cambria Math"/>
                        </a:rPr>
                        <m:t>ϕ</m:t>
                      </m:r>
                    </m:oMath>
                  </m:oMathPara>
                </a14:m>
                <a:endParaRPr lang="en-US" dirty="0"/>
              </a:p>
            </p:txBody>
          </p:sp>
        </mc:Choice>
        <mc:Fallback xmlns="">
          <p:sp>
            <p:nvSpPr>
              <p:cNvPr id="58" name="TextBox 57"/>
              <p:cNvSpPr txBox="1">
                <a:spLocks noRot="1" noChangeAspect="1" noMove="1" noResize="1" noEditPoints="1" noAdjustHandles="1" noChangeArrowheads="1" noChangeShapeType="1" noTextEdit="1"/>
              </p:cNvSpPr>
              <p:nvPr/>
            </p:nvSpPr>
            <p:spPr>
              <a:xfrm>
                <a:off x="187087" y="2372141"/>
                <a:ext cx="2187137" cy="369332"/>
              </a:xfrm>
              <a:prstGeom prst="rect">
                <a:avLst/>
              </a:prstGeom>
              <a:blipFill rotWithShape="1">
                <a:blip r:embed="rId6"/>
                <a:stretch>
                  <a:fillRect t="-8197" r="-3352"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063797" y="3655009"/>
                <a:ext cx="98700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i="1" smtClean="0">
                              <a:solidFill>
                                <a:schemeClr val="bg1">
                                  <a:lumMod val="50000"/>
                                </a:schemeClr>
                              </a:solidFill>
                              <a:latin typeface="Cambria Math"/>
                              <a:ea typeface="Cambria Math"/>
                            </a:rPr>
                          </m:ctrlPr>
                        </m:dPr>
                        <m:e>
                          <m:r>
                            <m:rPr>
                              <m:sty m:val="p"/>
                            </m:rPr>
                            <a:rPr lang="en-US">
                              <a:solidFill>
                                <a:schemeClr val="bg1">
                                  <a:lumMod val="50000"/>
                                </a:schemeClr>
                              </a:solidFill>
                              <a:latin typeface="Cambria Math"/>
                              <a:ea typeface="Cambria Math"/>
                            </a:rPr>
                            <m:t>d</m:t>
                          </m:r>
                          <m:r>
                            <a:rPr lang="en-US">
                              <a:solidFill>
                                <a:schemeClr val="bg1">
                                  <a:lumMod val="50000"/>
                                </a:schemeClr>
                              </a:solidFill>
                              <a:latin typeface="Cambria Math"/>
                              <a:ea typeface="Cambria Math"/>
                            </a:rPr>
                            <m:t>, 3, 5</m:t>
                          </m:r>
                        </m:e>
                      </m:d>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5063797" y="3655009"/>
                <a:ext cx="987001" cy="369332"/>
              </a:xfrm>
              <a:prstGeom prst="rect">
                <a:avLst/>
              </a:prstGeom>
              <a:blipFill rotWithShape="1">
                <a:blip r:embed="rId7"/>
                <a:stretch>
                  <a:fillRect t="-8333" r="-7407" b="-26667"/>
                </a:stretch>
              </a:blipFill>
            </p:spPr>
            <p:txBody>
              <a:bodyPr/>
              <a:lstStyle/>
              <a:p>
                <a:r>
                  <a:rPr lang="en-US">
                    <a:noFill/>
                  </a:rPr>
                  <a:t> </a:t>
                </a:r>
              </a:p>
            </p:txBody>
          </p:sp>
        </mc:Fallback>
      </mc:AlternateContent>
    </p:spTree>
    <p:extLst>
      <p:ext uri="{BB962C8B-B14F-4D97-AF65-F5344CB8AC3E}">
        <p14:creationId xmlns:p14="http://schemas.microsoft.com/office/powerpoint/2010/main" val="3259486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GB" dirty="0" smtClean="0"/>
              <a:t>Presenter: Lu </a:t>
            </a:r>
            <a:r>
              <a:rPr lang="en-GB" dirty="0" err="1" smtClean="0"/>
              <a:t>Ren</a:t>
            </a:r>
            <a:endParaRPr lang="en-GB" dirty="0"/>
          </a:p>
        </p:txBody>
      </p:sp>
      <p:sp>
        <p:nvSpPr>
          <p:cNvPr id="7" name="Content Placeholder 6"/>
          <p:cNvSpPr>
            <a:spLocks noGrp="1"/>
          </p:cNvSpPr>
          <p:nvPr>
            <p:ph sz="half" idx="2"/>
          </p:nvPr>
        </p:nvSpPr>
        <p:spPr>
          <a:xfrm>
            <a:off x="4191000" y="1295401"/>
            <a:ext cx="4495800" cy="4495800"/>
          </a:xfrm>
        </p:spPr>
        <p:txBody>
          <a:bodyPr>
            <a:normAutofit/>
          </a:bodyPr>
          <a:lstStyle/>
          <a:p>
            <a:pPr fontAlgn="base">
              <a:spcAft>
                <a:spcPct val="0"/>
              </a:spcAft>
              <a:buClr>
                <a:schemeClr val="accent1"/>
              </a:buClr>
              <a:buSzPct val="65000"/>
              <a:buFont typeface="Wingdings" pitchFamily="2" charset="2"/>
              <a:buChar char="n"/>
            </a:pPr>
            <a:r>
              <a:rPr lang="en-GB" sz="2600" dirty="0"/>
              <a:t>Master Candidate at Penn</a:t>
            </a:r>
          </a:p>
          <a:p>
            <a:pPr fontAlgn="base">
              <a:spcAft>
                <a:spcPct val="0"/>
              </a:spcAft>
              <a:buClr>
                <a:schemeClr val="accent1"/>
              </a:buClr>
              <a:buSzPct val="65000"/>
              <a:buFont typeface="Wingdings" pitchFamily="2" charset="2"/>
              <a:buChar char="n"/>
            </a:pPr>
            <a:r>
              <a:rPr lang="en-GB" sz="2600" dirty="0"/>
              <a:t>BS degree at Tsinghua University, Beijing, China;</a:t>
            </a:r>
          </a:p>
          <a:p>
            <a:pPr fontAlgn="base">
              <a:spcAft>
                <a:spcPct val="0"/>
              </a:spcAft>
              <a:buClr>
                <a:schemeClr val="accent1"/>
              </a:buClr>
              <a:buSzPct val="65000"/>
              <a:buFont typeface="Wingdings" pitchFamily="2" charset="2"/>
              <a:buChar char="n"/>
            </a:pPr>
            <a:r>
              <a:rPr lang="en-GB" sz="2600" dirty="0"/>
              <a:t>Mainly </a:t>
            </a:r>
            <a:r>
              <a:rPr lang="en-GB" sz="2600" dirty="0" smtClean="0"/>
              <a:t>work on </a:t>
            </a:r>
            <a:r>
              <a:rPr lang="en-GB" sz="2600" dirty="0"/>
              <a:t>n</a:t>
            </a:r>
            <a:r>
              <a:rPr lang="en-GB" sz="2600" dirty="0" smtClean="0"/>
              <a:t>etworking</a:t>
            </a:r>
            <a:r>
              <a:rPr lang="en-GB" sz="2600" dirty="0"/>
              <a:t>;</a:t>
            </a:r>
          </a:p>
          <a:p>
            <a:pPr fontAlgn="base">
              <a:spcAft>
                <a:spcPct val="0"/>
              </a:spcAft>
              <a:buClr>
                <a:schemeClr val="accent1"/>
              </a:buClr>
              <a:buSzPct val="65000"/>
              <a:buFont typeface="Wingdings" pitchFamily="2" charset="2"/>
              <a:buChar char="n"/>
            </a:pPr>
            <a:r>
              <a:rPr lang="en-GB" sz="2600" dirty="0"/>
              <a:t>Graduate December, 2012;</a:t>
            </a:r>
          </a:p>
          <a:p>
            <a:pPr fontAlgn="base">
              <a:spcAft>
                <a:spcPct val="0"/>
              </a:spcAft>
              <a:buClr>
                <a:schemeClr val="accent1"/>
              </a:buClr>
              <a:buSzPct val="65000"/>
              <a:buFont typeface="Wingdings" pitchFamily="2" charset="2"/>
              <a:buChar char="n"/>
            </a:pPr>
            <a:r>
              <a:rPr lang="en-GB" sz="2600" dirty="0"/>
              <a:t>Work at Bank of America after Graduation;</a:t>
            </a:r>
          </a:p>
          <a:p>
            <a:pPr fontAlgn="base">
              <a:spcAft>
                <a:spcPct val="0"/>
              </a:spcAft>
              <a:buClr>
                <a:schemeClr val="accent1"/>
              </a:buClr>
              <a:buSzPct val="65000"/>
              <a:buFont typeface="Wingdings" pitchFamily="2" charset="2"/>
              <a:buChar char="n"/>
            </a:pPr>
            <a:r>
              <a:rPr lang="en-GB" sz="2600" dirty="0" smtClean="0">
                <a:hlinkClick r:id="rId2"/>
              </a:rPr>
              <a:t>luren@seas.upenn.edu</a:t>
            </a:r>
            <a:endParaRPr lang="en-GB" sz="2400" dirty="0"/>
          </a:p>
        </p:txBody>
      </p:sp>
      <p:pic>
        <p:nvPicPr>
          <p:cNvPr id="1026" name="Picture 2" descr="C:\Users\luren\Documents\01. Study\cis800\h_large_zmr4_0c5c0000f3d02f7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71600"/>
            <a:ext cx="2844800" cy="426720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6773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008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The rules should be interpreted as:</a:t>
            </a:r>
          </a:p>
          <a:p>
            <a:pPr fontAlgn="base">
              <a:spcAft>
                <a:spcPct val="0"/>
              </a:spcAft>
              <a:buClr>
                <a:schemeClr val="accent1"/>
              </a:buClr>
              <a:buSzPct val="65000"/>
              <a:buFont typeface="Wingdings" pitchFamily="2" charset="2"/>
              <a:buChar char="n"/>
            </a:pPr>
            <a:r>
              <a:rPr lang="en-US" sz="3000" dirty="0" smtClean="0"/>
              <a:t>The route learned from </a:t>
            </a:r>
            <a:r>
              <a:rPr lang="en-US" sz="3000" b="1" dirty="0" smtClean="0"/>
              <a:t>up</a:t>
            </a:r>
            <a:r>
              <a:rPr lang="en-US" sz="3000" dirty="0" smtClean="0"/>
              <a:t> edge can be propagated to </a:t>
            </a:r>
            <a:r>
              <a:rPr lang="en-US" sz="3000" b="1" dirty="0" smtClean="0"/>
              <a:t>all</a:t>
            </a:r>
            <a:r>
              <a:rPr lang="en-US" sz="3000" dirty="0" smtClean="0"/>
              <a:t> the edges;</a:t>
            </a:r>
          </a:p>
          <a:p>
            <a:pPr fontAlgn="base">
              <a:spcAft>
                <a:spcPct val="0"/>
              </a:spcAft>
              <a:buClr>
                <a:schemeClr val="accent1"/>
              </a:buClr>
              <a:buSzPct val="65000"/>
              <a:buFont typeface="Wingdings" pitchFamily="2" charset="2"/>
              <a:buChar char="n"/>
            </a:pPr>
            <a:r>
              <a:rPr lang="en-US" sz="3000" dirty="0" smtClean="0"/>
              <a:t>The route learned from </a:t>
            </a:r>
            <a:r>
              <a:rPr lang="en-US" sz="3000" b="1" dirty="0" smtClean="0"/>
              <a:t>down</a:t>
            </a:r>
            <a:r>
              <a:rPr lang="en-US" sz="3000" dirty="0" smtClean="0"/>
              <a:t> edge can only be propagated to </a:t>
            </a:r>
            <a:r>
              <a:rPr lang="en-US" sz="3000" b="1" dirty="0" smtClean="0"/>
              <a:t>down</a:t>
            </a:r>
            <a:r>
              <a:rPr lang="en-US" sz="3000" dirty="0" smtClean="0"/>
              <a:t> edge;</a:t>
            </a:r>
          </a:p>
          <a:p>
            <a:pPr fontAlgn="base">
              <a:spcAft>
                <a:spcPct val="0"/>
              </a:spcAft>
              <a:buClr>
                <a:schemeClr val="accent1"/>
              </a:buClr>
              <a:buSzPct val="65000"/>
              <a:buFont typeface="Wingdings" pitchFamily="2" charset="2"/>
              <a:buChar char="n"/>
            </a:pPr>
            <a:r>
              <a:rPr lang="en-US" sz="3000" dirty="0" smtClean="0"/>
              <a:t>The route learned from </a:t>
            </a:r>
            <a:r>
              <a:rPr lang="en-US" sz="3000" b="1" dirty="0" smtClean="0"/>
              <a:t>over</a:t>
            </a:r>
            <a:r>
              <a:rPr lang="en-US" sz="3000" dirty="0" smtClean="0"/>
              <a:t> edge can only be propagated to </a:t>
            </a:r>
            <a:r>
              <a:rPr lang="en-US" sz="3000" b="1" dirty="0" smtClean="0"/>
              <a:t>down</a:t>
            </a:r>
            <a:r>
              <a:rPr lang="en-US" sz="3000" dirty="0" smtClean="0"/>
              <a:t> edge;</a:t>
            </a:r>
          </a:p>
          <a:p>
            <a:pPr fontAlgn="base">
              <a:spcAft>
                <a:spcPct val="0"/>
              </a:spcAft>
              <a:buClr>
                <a:schemeClr val="accent1"/>
              </a:buClr>
              <a:buSzPct val="65000"/>
              <a:buFont typeface="Wingdings" pitchFamily="2" charset="2"/>
              <a:buChar char="n"/>
            </a:pPr>
            <a:r>
              <a:rPr lang="en-US" sz="3000" dirty="0" smtClean="0"/>
              <a:t>The route learned from </a:t>
            </a:r>
            <a:r>
              <a:rPr lang="en-US" sz="3000" b="1" dirty="0" smtClean="0"/>
              <a:t>egress</a:t>
            </a:r>
            <a:r>
              <a:rPr lang="en-US" sz="3000" dirty="0" smtClean="0"/>
              <a:t> edge can be propagated to </a:t>
            </a:r>
            <a:r>
              <a:rPr lang="en-US" sz="3000" b="1" dirty="0" smtClean="0"/>
              <a:t>all</a:t>
            </a:r>
            <a:r>
              <a:rPr lang="en-US" sz="3000" dirty="0" smtClean="0"/>
              <a:t> the edges;</a:t>
            </a:r>
          </a:p>
        </p:txBody>
      </p:sp>
    </p:spTree>
    <p:extLst>
      <p:ext uri="{BB962C8B-B14F-4D97-AF65-F5344CB8AC3E}">
        <p14:creationId xmlns:p14="http://schemas.microsoft.com/office/powerpoint/2010/main" val="23936258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008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To let the algebra be strictly monotonic, the following non-trivial preferences must be true</a:t>
            </a:r>
          </a:p>
        </p:txBody>
      </p:sp>
      <mc:AlternateContent xmlns:mc="http://schemas.openxmlformats.org/markup-compatibility/2006" xmlns:a14="http://schemas.microsoft.com/office/drawing/2010/main">
        <mc:Choice Requires="a14">
          <p:sp>
            <p:nvSpPr>
              <p:cNvPr id="2" name="TextBox 1"/>
              <p:cNvSpPr txBox="1"/>
              <p:nvPr/>
            </p:nvSpPr>
            <p:spPr>
              <a:xfrm>
                <a:off x="914400" y="2438400"/>
                <a:ext cx="2299027" cy="369332"/>
              </a:xfrm>
              <a:prstGeom prst="rect">
                <a:avLst/>
              </a:prstGeom>
              <a:noFill/>
            </p:spPr>
            <p:txBody>
              <a:bodyPr wrap="none" rtlCol="0">
                <a:spAutoFit/>
              </a:bodyPr>
              <a:lstStyle/>
              <a:p>
                <a14:m>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𝑑</m:t>
                        </m:r>
                        <m:r>
                          <a:rPr lang="en-US" b="0" i="1" smtClean="0">
                            <a:latin typeface="Cambria Math"/>
                          </a:rPr>
                          <m:t>, </m:t>
                        </m:r>
                        <m:r>
                          <a:rPr lang="en-US" b="0" i="1" smtClean="0">
                            <a:latin typeface="Cambria Math"/>
                          </a:rPr>
                          <m:t>𝑖</m:t>
                        </m:r>
                        <m:r>
                          <a:rPr lang="en-US" b="0" i="1" smtClean="0">
                            <a:latin typeface="Cambria Math"/>
                          </a:rPr>
                          <m:t>, </m:t>
                        </m:r>
                        <m:r>
                          <a:rPr lang="en-US" b="0" i="1" smtClean="0">
                            <a:latin typeface="Cambria Math"/>
                          </a:rPr>
                          <m:t>𝑘</m:t>
                        </m:r>
                      </m:e>
                    </m:d>
                    <m:r>
                      <a:rPr lang="en-US" b="0" i="1" smtClean="0">
                        <a:latin typeface="Cambria Math"/>
                      </a:rPr>
                      <m:t>&lt;</m:t>
                    </m:r>
                    <m:r>
                      <a:rPr lang="en-US" b="0" i="1" smtClean="0">
                        <a:latin typeface="Cambria Math"/>
                      </a:rPr>
                      <m:t>𝑓</m:t>
                    </m:r>
                    <m:d>
                      <m:dPr>
                        <m:ctrlPr>
                          <a:rPr lang="en-US" b="0" i="1" smtClean="0">
                            <a:latin typeface="Cambria Math"/>
                          </a:rPr>
                        </m:ctrlPr>
                      </m:dPr>
                      <m:e>
                        <m:r>
                          <a:rPr lang="en-US" b="0" i="1" smtClean="0">
                            <a:latin typeface="Cambria Math"/>
                          </a:rPr>
                          <m:t>𝑑</m:t>
                        </m:r>
                        <m:r>
                          <a:rPr lang="en-US" b="0" i="1" smtClean="0">
                            <a:latin typeface="Cambria Math"/>
                          </a:rPr>
                          <m:t>, </m:t>
                        </m:r>
                        <m:r>
                          <a:rPr lang="en-US" b="0" i="1" smtClean="0">
                            <a:latin typeface="Cambria Math"/>
                          </a:rPr>
                          <m:t>𝑗</m:t>
                        </m:r>
                        <m:r>
                          <a:rPr lang="en-US" b="0" i="1" smtClean="0">
                            <a:latin typeface="Cambria Math"/>
                          </a:rPr>
                          <m:t>, </m:t>
                        </m:r>
                        <m:r>
                          <a:rPr lang="en-US" b="0" i="1" smtClean="0">
                            <a:latin typeface="Cambria Math"/>
                          </a:rPr>
                          <m:t>𝑘</m:t>
                        </m:r>
                      </m:e>
                    </m:d>
                  </m:oMath>
                </a14:m>
                <a:r>
                  <a:rPr lang="en-US" dirty="0" smtClean="0"/>
                  <a:t>,</a:t>
                </a:r>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914400" y="2438400"/>
                <a:ext cx="2299027" cy="369332"/>
              </a:xfrm>
              <a:prstGeom prst="rect">
                <a:avLst/>
              </a:prstGeom>
              <a:blipFill rotWithShape="1">
                <a:blip r:embed="rId3"/>
                <a:stretch>
                  <a:fillRect l="-531" t="-8197" r="-1592"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901700" y="2946400"/>
                <a:ext cx="228716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𝑜</m:t>
                          </m:r>
                          <m:r>
                            <a:rPr lang="en-US" b="0" i="1" smtClean="0">
                              <a:latin typeface="Cambria Math"/>
                            </a:rPr>
                            <m:t>, </m:t>
                          </m:r>
                          <m:r>
                            <a:rPr lang="en-US" b="0" i="1" smtClean="0">
                              <a:latin typeface="Cambria Math"/>
                            </a:rPr>
                            <m:t>𝑖</m:t>
                          </m:r>
                          <m:r>
                            <a:rPr lang="en-US" b="0" i="1" smtClean="0">
                              <a:latin typeface="Cambria Math"/>
                            </a:rPr>
                            <m:t>, </m:t>
                          </m:r>
                          <m:r>
                            <a:rPr lang="en-US" b="0" i="1" smtClean="0">
                              <a:latin typeface="Cambria Math"/>
                            </a:rPr>
                            <m:t>𝑘</m:t>
                          </m:r>
                        </m:e>
                      </m:d>
                      <m:r>
                        <a:rPr lang="en-US" b="0" i="1" smtClean="0">
                          <a:latin typeface="Cambria Math"/>
                        </a:rPr>
                        <m:t>&lt;</m:t>
                      </m:r>
                      <m:r>
                        <a:rPr lang="en-US" b="0" i="1" smtClean="0">
                          <a:latin typeface="Cambria Math"/>
                        </a:rPr>
                        <m:t>𝑓</m:t>
                      </m:r>
                      <m:d>
                        <m:dPr>
                          <m:ctrlPr>
                            <a:rPr lang="en-US" b="0" i="1" smtClean="0">
                              <a:latin typeface="Cambria Math"/>
                            </a:rPr>
                          </m:ctrlPr>
                        </m:dPr>
                        <m:e>
                          <m:r>
                            <a:rPr lang="en-US" b="0" i="1" smtClean="0">
                              <a:latin typeface="Cambria Math"/>
                            </a:rPr>
                            <m:t>𝑑</m:t>
                          </m:r>
                          <m:r>
                            <a:rPr lang="en-US" b="0" i="1" smtClean="0">
                              <a:latin typeface="Cambria Math"/>
                            </a:rPr>
                            <m:t>, </m:t>
                          </m:r>
                          <m:r>
                            <a:rPr lang="en-US" b="0" i="1" smtClean="0">
                              <a:latin typeface="Cambria Math"/>
                            </a:rPr>
                            <m:t>𝑗</m:t>
                          </m:r>
                          <m:r>
                            <a:rPr lang="en-US" b="0" i="1" smtClean="0">
                              <a:latin typeface="Cambria Math"/>
                            </a:rPr>
                            <m:t>, </m:t>
                          </m:r>
                          <m:r>
                            <a:rPr lang="en-US" b="0" i="1" smtClean="0">
                              <a:latin typeface="Cambria Math"/>
                            </a:rPr>
                            <m:t>𝑘</m:t>
                          </m:r>
                        </m:e>
                      </m:d>
                      <m:r>
                        <a:rPr lang="en-US" b="0" i="1" smtClean="0">
                          <a:latin typeface="Cambria Math"/>
                        </a:rPr>
                        <m:t>,</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901700" y="2946400"/>
                <a:ext cx="2287165" cy="369332"/>
              </a:xfrm>
              <a:prstGeom prst="rect">
                <a:avLst/>
              </a:prstGeom>
              <a:blipFill rotWithShape="1">
                <a:blip r:embed="rId4"/>
                <a:stretch>
                  <a:fillRect t="-8197" r="-2933"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888999" y="3467286"/>
                <a:ext cx="229755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𝑢</m:t>
                          </m:r>
                          <m:r>
                            <a:rPr lang="en-US" b="0" i="1" smtClean="0">
                              <a:latin typeface="Cambria Math"/>
                            </a:rPr>
                            <m:t>, </m:t>
                          </m:r>
                          <m:r>
                            <a:rPr lang="en-US" b="0" i="1" smtClean="0">
                              <a:latin typeface="Cambria Math"/>
                            </a:rPr>
                            <m:t>𝑖</m:t>
                          </m:r>
                          <m:r>
                            <a:rPr lang="en-US" b="0" i="1" smtClean="0">
                              <a:latin typeface="Cambria Math"/>
                            </a:rPr>
                            <m:t>, </m:t>
                          </m:r>
                          <m:r>
                            <a:rPr lang="en-US" b="0" i="1" smtClean="0">
                              <a:latin typeface="Cambria Math"/>
                            </a:rPr>
                            <m:t>𝑘</m:t>
                          </m:r>
                        </m:e>
                      </m:d>
                      <m:r>
                        <a:rPr lang="en-US" b="0" i="1" smtClean="0">
                          <a:latin typeface="Cambria Math"/>
                        </a:rPr>
                        <m:t>&lt;</m:t>
                      </m:r>
                      <m:r>
                        <a:rPr lang="en-US" b="0" i="1" smtClean="0">
                          <a:latin typeface="Cambria Math"/>
                        </a:rPr>
                        <m:t>𝑓</m:t>
                      </m:r>
                      <m:d>
                        <m:dPr>
                          <m:ctrlPr>
                            <a:rPr lang="en-US" b="0" i="1" smtClean="0">
                              <a:latin typeface="Cambria Math"/>
                            </a:rPr>
                          </m:ctrlPr>
                        </m:dPr>
                        <m:e>
                          <m:r>
                            <a:rPr lang="en-US" b="0" i="1" smtClean="0">
                              <a:latin typeface="Cambria Math"/>
                            </a:rPr>
                            <m:t>𝑑</m:t>
                          </m:r>
                          <m:r>
                            <a:rPr lang="en-US" b="0" i="1" smtClean="0">
                              <a:latin typeface="Cambria Math"/>
                            </a:rPr>
                            <m:t>, </m:t>
                          </m:r>
                          <m:r>
                            <a:rPr lang="en-US" b="0" i="1" smtClean="0">
                              <a:latin typeface="Cambria Math"/>
                            </a:rPr>
                            <m:t>𝑗</m:t>
                          </m:r>
                          <m:r>
                            <a:rPr lang="en-US" b="0" i="1" smtClean="0">
                              <a:latin typeface="Cambria Math"/>
                            </a:rPr>
                            <m:t>, </m:t>
                          </m:r>
                          <m:r>
                            <a:rPr lang="en-US" b="0" i="1" smtClean="0">
                              <a:latin typeface="Cambria Math"/>
                            </a:rPr>
                            <m:t>𝑘</m:t>
                          </m:r>
                        </m:e>
                      </m:d>
                      <m:r>
                        <a:rPr lang="en-US" b="0" i="1" smtClean="0">
                          <a:latin typeface="Cambria Math"/>
                        </a:rPr>
                        <m:t>,</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888999" y="3467286"/>
                <a:ext cx="2297552" cy="369332"/>
              </a:xfrm>
              <a:prstGeom prst="rect">
                <a:avLst/>
              </a:prstGeom>
              <a:blipFill rotWithShape="1">
                <a:blip r:embed="rId5"/>
                <a:stretch>
                  <a:fillRect t="-8333" r="-2918"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876299" y="3942834"/>
                <a:ext cx="228569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𝑢</m:t>
                          </m:r>
                          <m:r>
                            <a:rPr lang="en-US" b="0" i="1" smtClean="0">
                              <a:latin typeface="Cambria Math"/>
                            </a:rPr>
                            <m:t>, </m:t>
                          </m:r>
                          <m:r>
                            <a:rPr lang="en-US" b="0" i="1" smtClean="0">
                              <a:latin typeface="Cambria Math"/>
                            </a:rPr>
                            <m:t>𝑖</m:t>
                          </m:r>
                          <m:r>
                            <a:rPr lang="en-US" b="0" i="1" smtClean="0">
                              <a:latin typeface="Cambria Math"/>
                            </a:rPr>
                            <m:t>, </m:t>
                          </m:r>
                          <m:r>
                            <a:rPr lang="en-US" b="0" i="1" smtClean="0">
                              <a:latin typeface="Cambria Math"/>
                            </a:rPr>
                            <m:t>𝑘</m:t>
                          </m:r>
                        </m:e>
                      </m:d>
                      <m:r>
                        <a:rPr lang="en-US" b="0" i="1" smtClean="0">
                          <a:latin typeface="Cambria Math"/>
                        </a:rPr>
                        <m:t>&lt;</m:t>
                      </m:r>
                      <m:r>
                        <a:rPr lang="en-US" b="0" i="1" smtClean="0">
                          <a:latin typeface="Cambria Math"/>
                        </a:rPr>
                        <m:t>𝑓</m:t>
                      </m:r>
                      <m:d>
                        <m:dPr>
                          <m:ctrlPr>
                            <a:rPr lang="en-US" b="0" i="1" smtClean="0">
                              <a:latin typeface="Cambria Math"/>
                            </a:rPr>
                          </m:ctrlPr>
                        </m:dPr>
                        <m:e>
                          <m:r>
                            <a:rPr lang="en-US" b="0" i="1" smtClean="0">
                              <a:latin typeface="Cambria Math"/>
                            </a:rPr>
                            <m:t>𝑜</m:t>
                          </m:r>
                          <m:r>
                            <a:rPr lang="en-US" b="0" i="1" smtClean="0">
                              <a:latin typeface="Cambria Math"/>
                            </a:rPr>
                            <m:t>, </m:t>
                          </m:r>
                          <m:r>
                            <a:rPr lang="en-US" b="0" i="1" smtClean="0">
                              <a:latin typeface="Cambria Math"/>
                            </a:rPr>
                            <m:t>𝑗</m:t>
                          </m:r>
                          <m:r>
                            <a:rPr lang="en-US" b="0" i="1" smtClean="0">
                              <a:latin typeface="Cambria Math"/>
                            </a:rPr>
                            <m:t>, </m:t>
                          </m:r>
                          <m:r>
                            <a:rPr lang="en-US" b="0" i="1" smtClean="0">
                              <a:latin typeface="Cambria Math"/>
                            </a:rPr>
                            <m:t>𝑘</m:t>
                          </m:r>
                        </m:e>
                      </m:d>
                      <m:r>
                        <a:rPr lang="en-US" b="0" i="1" smtClean="0">
                          <a:latin typeface="Cambria Math"/>
                        </a:rPr>
                        <m:t>,</m:t>
                      </m:r>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876299" y="3942834"/>
                <a:ext cx="2285690" cy="369332"/>
              </a:xfrm>
              <a:prstGeom prst="rect">
                <a:avLst/>
              </a:prstGeom>
              <a:blipFill rotWithShape="1">
                <a:blip r:embed="rId6"/>
                <a:stretch>
                  <a:fillRect t="-8333" r="-2933"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888999" y="4495800"/>
                <a:ext cx="22960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𝑢</m:t>
                          </m:r>
                          <m:r>
                            <a:rPr lang="en-US" b="0" i="1" smtClean="0">
                              <a:latin typeface="Cambria Math"/>
                            </a:rPr>
                            <m:t>, </m:t>
                          </m:r>
                          <m:r>
                            <a:rPr lang="en-US" b="0" i="1" smtClean="0">
                              <a:latin typeface="Cambria Math"/>
                            </a:rPr>
                            <m:t>𝑖</m:t>
                          </m:r>
                          <m:r>
                            <a:rPr lang="en-US" b="0" i="1" smtClean="0">
                              <a:latin typeface="Cambria Math"/>
                            </a:rPr>
                            <m:t>, </m:t>
                          </m:r>
                          <m:r>
                            <a:rPr lang="en-US" b="0" i="1" smtClean="0">
                              <a:latin typeface="Cambria Math"/>
                            </a:rPr>
                            <m:t>𝑘</m:t>
                          </m:r>
                        </m:e>
                      </m:d>
                      <m:r>
                        <a:rPr lang="en-US" b="0" i="1" smtClean="0">
                          <a:latin typeface="Cambria Math"/>
                        </a:rPr>
                        <m:t>&lt;</m:t>
                      </m:r>
                      <m:r>
                        <a:rPr lang="en-US" b="0" i="1" smtClean="0">
                          <a:latin typeface="Cambria Math"/>
                        </a:rPr>
                        <m:t>𝑓</m:t>
                      </m:r>
                      <m:d>
                        <m:dPr>
                          <m:ctrlPr>
                            <a:rPr lang="en-US" b="0" i="1" smtClean="0">
                              <a:latin typeface="Cambria Math"/>
                            </a:rPr>
                          </m:ctrlPr>
                        </m:dPr>
                        <m:e>
                          <m:r>
                            <a:rPr lang="en-US" b="0" i="1" smtClean="0">
                              <a:latin typeface="Cambria Math"/>
                            </a:rPr>
                            <m:t>𝑢</m:t>
                          </m:r>
                          <m:r>
                            <a:rPr lang="en-US" b="0" i="1" smtClean="0">
                              <a:latin typeface="Cambria Math"/>
                            </a:rPr>
                            <m:t>, </m:t>
                          </m:r>
                          <m:r>
                            <a:rPr lang="en-US" b="0" i="1" smtClean="0">
                              <a:latin typeface="Cambria Math"/>
                            </a:rPr>
                            <m:t>𝑗</m:t>
                          </m:r>
                          <m:r>
                            <a:rPr lang="en-US" b="0" i="1" smtClean="0">
                              <a:latin typeface="Cambria Math"/>
                            </a:rPr>
                            <m:t>, </m:t>
                          </m:r>
                          <m:r>
                            <a:rPr lang="en-US" b="0" i="1" smtClean="0">
                              <a:latin typeface="Cambria Math"/>
                            </a:rPr>
                            <m:t>𝑘</m:t>
                          </m:r>
                        </m:e>
                      </m:d>
                      <m:r>
                        <a:rPr lang="en-US" b="0" i="1" smtClean="0">
                          <a:latin typeface="Cambria Math"/>
                        </a:rPr>
                        <m:t>,</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888999" y="4495800"/>
                <a:ext cx="2296078" cy="369332"/>
              </a:xfrm>
              <a:prstGeom prst="rect">
                <a:avLst/>
              </a:prstGeom>
              <a:blipFill rotWithShape="1">
                <a:blip r:embed="rId7"/>
                <a:stretch>
                  <a:fillRect t="-8333" r="-2926" b="-25000"/>
                </a:stretch>
              </a:blipFill>
            </p:spPr>
            <p:txBody>
              <a:bodyPr/>
              <a:lstStyle/>
              <a:p>
                <a:r>
                  <a:rPr lang="en-US">
                    <a:noFill/>
                  </a:rPr>
                  <a:t> </a:t>
                </a:r>
              </a:p>
            </p:txBody>
          </p:sp>
        </mc:Fallback>
      </mc:AlternateContent>
    </p:spTree>
    <p:extLst>
      <p:ext uri="{BB962C8B-B14F-4D97-AF65-F5344CB8AC3E}">
        <p14:creationId xmlns:p14="http://schemas.microsoft.com/office/powerpoint/2010/main" val="1251739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199" y="1316184"/>
            <a:ext cx="8305801" cy="665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Prefer Routes with Minimal </a:t>
            </a:r>
            <a:r>
              <a:rPr lang="en-US" sz="3000" dirty="0" err="1" smtClean="0"/>
              <a:t>iBGP</a:t>
            </a:r>
            <a:r>
              <a:rPr lang="en-US" sz="3000" dirty="0" smtClean="0"/>
              <a:t> Hops</a:t>
            </a:r>
          </a:p>
        </p:txBody>
      </p:sp>
      <mc:AlternateContent xmlns:mc="http://schemas.openxmlformats.org/markup-compatibility/2006" xmlns:a14="http://schemas.microsoft.com/office/drawing/2010/main">
        <mc:Choice Requires="a14">
          <p:sp>
            <p:nvSpPr>
              <p:cNvPr id="4" name="TextBox 3"/>
              <p:cNvSpPr txBox="1"/>
              <p:nvPr/>
            </p:nvSpPr>
            <p:spPr>
              <a:xfrm>
                <a:off x="1079185" y="2133600"/>
                <a:ext cx="6985630"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sz="4000" i="1" smtClean="0">
                          <a:latin typeface="Cambria Math"/>
                          <a:ea typeface="Cambria Math"/>
                        </a:rPr>
                        <m:t>Σ</m:t>
                      </m:r>
                      <m:r>
                        <a:rPr lang="en-US" sz="4000" b="0" i="1" smtClean="0">
                          <a:latin typeface="Cambria Math"/>
                          <a:ea typeface="Cambria Math"/>
                        </a:rPr>
                        <m:t>=</m:t>
                      </m:r>
                      <m:sSup>
                        <m:sSupPr>
                          <m:ctrlPr>
                            <a:rPr lang="en-US" sz="4000" i="1">
                              <a:latin typeface="Cambria Math"/>
                              <a:ea typeface="Cambria Math"/>
                            </a:rPr>
                          </m:ctrlPr>
                        </m:sSupPr>
                        <m:e>
                          <m:r>
                            <a:rPr lang="en-US" sz="4000" i="1">
                              <a:latin typeface="Cambria Math"/>
                              <a:ea typeface="Cambria Math"/>
                            </a:rPr>
                            <m:t>ℤ</m:t>
                          </m:r>
                        </m:e>
                        <m:sup>
                          <m:r>
                            <a:rPr lang="en-US" sz="4000" i="1">
                              <a:latin typeface="Cambria Math"/>
                              <a:ea typeface="Cambria Math"/>
                            </a:rPr>
                            <m:t>+</m:t>
                          </m:r>
                        </m:sup>
                      </m:sSup>
                      <m:r>
                        <a:rPr lang="en-US" sz="4000" i="1" smtClean="0">
                          <a:latin typeface="Cambria Math"/>
                          <a:ea typeface="Cambria Math"/>
                        </a:rPr>
                        <m:t>×</m:t>
                      </m:r>
                      <m:r>
                        <a:rPr lang="en-US" sz="4000" b="0" i="1" smtClean="0">
                          <a:latin typeface="Cambria Math"/>
                          <a:ea typeface="Cambria Math"/>
                        </a:rPr>
                        <m:t>{</m:t>
                      </m:r>
                      <m:r>
                        <a:rPr lang="en-US" sz="4000" b="0" i="1" smtClean="0">
                          <a:latin typeface="Cambria Math"/>
                          <a:ea typeface="Cambria Math"/>
                        </a:rPr>
                        <m:t>𝑑</m:t>
                      </m:r>
                      <m:r>
                        <a:rPr lang="en-US" sz="4000" b="0" i="1" smtClean="0">
                          <a:latin typeface="Cambria Math"/>
                          <a:ea typeface="Cambria Math"/>
                        </a:rPr>
                        <m:t>, </m:t>
                      </m:r>
                      <m:r>
                        <a:rPr lang="en-US" sz="4000" b="0" i="1" smtClean="0">
                          <a:latin typeface="Cambria Math"/>
                          <a:ea typeface="Cambria Math"/>
                        </a:rPr>
                        <m:t>𝑢</m:t>
                      </m:r>
                      <m:r>
                        <a:rPr lang="en-US" sz="4000" b="0" i="1" smtClean="0">
                          <a:latin typeface="Cambria Math"/>
                          <a:ea typeface="Cambria Math"/>
                        </a:rPr>
                        <m:t>, </m:t>
                      </m:r>
                      <m:r>
                        <a:rPr lang="en-US" sz="4000" b="0" i="1" smtClean="0">
                          <a:latin typeface="Cambria Math"/>
                          <a:ea typeface="Cambria Math"/>
                        </a:rPr>
                        <m:t>𝑜</m:t>
                      </m:r>
                      <m:r>
                        <a:rPr lang="en-US" sz="4000" b="0" i="1" smtClean="0">
                          <a:latin typeface="Cambria Math"/>
                          <a:ea typeface="Cambria Math"/>
                        </a:rPr>
                        <m:t>, </m:t>
                      </m:r>
                      <m:r>
                        <a:rPr lang="en-US" sz="4000" b="0" i="1" smtClean="0">
                          <a:latin typeface="Cambria Math"/>
                          <a:ea typeface="Cambria Math"/>
                        </a:rPr>
                        <m:t>𝑒</m:t>
                      </m:r>
                      <m:r>
                        <a:rPr lang="en-US" sz="4000" b="0" i="1" smtClean="0">
                          <a:latin typeface="Cambria Math"/>
                          <a:ea typeface="Cambria Math"/>
                        </a:rPr>
                        <m:t>}×</m:t>
                      </m:r>
                      <m:sSup>
                        <m:sSupPr>
                          <m:ctrlPr>
                            <a:rPr lang="en-US" sz="4000" i="1">
                              <a:latin typeface="Cambria Math"/>
                              <a:ea typeface="Cambria Math"/>
                            </a:rPr>
                          </m:ctrlPr>
                        </m:sSupPr>
                        <m:e>
                          <m:r>
                            <a:rPr lang="en-US" sz="4000" i="1">
                              <a:latin typeface="Cambria Math"/>
                              <a:ea typeface="Cambria Math"/>
                            </a:rPr>
                            <m:t>ℤ</m:t>
                          </m:r>
                        </m:e>
                        <m:sup>
                          <m:r>
                            <a:rPr lang="en-US" sz="4000" i="1">
                              <a:latin typeface="Cambria Math"/>
                              <a:ea typeface="Cambria Math"/>
                            </a:rPr>
                            <m:t>+</m:t>
                          </m:r>
                        </m:sup>
                      </m:sSup>
                      <m:r>
                        <a:rPr lang="en-US" sz="4000" i="1" smtClean="0">
                          <a:latin typeface="Cambria Math"/>
                          <a:ea typeface="Cambria Math"/>
                        </a:rPr>
                        <m:t>×</m:t>
                      </m:r>
                      <m:sSup>
                        <m:sSupPr>
                          <m:ctrlPr>
                            <a:rPr lang="en-US" sz="4000" i="1">
                              <a:latin typeface="Cambria Math"/>
                              <a:ea typeface="Cambria Math"/>
                            </a:rPr>
                          </m:ctrlPr>
                        </m:sSupPr>
                        <m:e>
                          <m:r>
                            <a:rPr lang="en-US" sz="4000" i="1">
                              <a:latin typeface="Cambria Math"/>
                              <a:ea typeface="Cambria Math"/>
                            </a:rPr>
                            <m:t>ℤ</m:t>
                          </m:r>
                        </m:e>
                        <m:sup>
                          <m:r>
                            <a:rPr lang="en-US" sz="4000" i="1">
                              <a:latin typeface="Cambria Math"/>
                              <a:ea typeface="Cambria Math"/>
                            </a:rPr>
                            <m:t>+</m:t>
                          </m:r>
                        </m:sup>
                      </m:sSup>
                    </m:oMath>
                  </m:oMathPara>
                </a14:m>
                <a:endParaRPr lang="en-US" sz="4000" dirty="0"/>
              </a:p>
            </p:txBody>
          </p:sp>
        </mc:Choice>
        <mc:Fallback xmlns="">
          <p:sp>
            <p:nvSpPr>
              <p:cNvPr id="4" name="TextBox 3"/>
              <p:cNvSpPr txBox="1">
                <a:spLocks noRot="1" noChangeAspect="1" noMove="1" noResize="1" noEditPoints="1" noAdjustHandles="1" noChangeArrowheads="1" noChangeShapeType="1" noTextEdit="1"/>
              </p:cNvSpPr>
              <p:nvPr/>
            </p:nvSpPr>
            <p:spPr>
              <a:xfrm>
                <a:off x="1079185" y="2133600"/>
                <a:ext cx="6985630" cy="707886"/>
              </a:xfrm>
              <a:prstGeom prst="rect">
                <a:avLst/>
              </a:prstGeom>
              <a:blipFill rotWithShape="1">
                <a:blip r:embed="rId3"/>
                <a:stretch>
                  <a:fillRect t="-15517" r="-3490" b="-36207"/>
                </a:stretch>
              </a:blipFill>
            </p:spPr>
            <p:txBody>
              <a:bodyPr/>
              <a:lstStyle/>
              <a:p>
                <a:r>
                  <a:rPr lang="en-US">
                    <a:noFill/>
                  </a:rPr>
                  <a:t> </a:t>
                </a:r>
              </a:p>
            </p:txBody>
          </p:sp>
        </mc:Fallback>
      </mc:AlternateContent>
      <p:sp>
        <p:nvSpPr>
          <p:cNvPr id="6" name="TextBox 5"/>
          <p:cNvSpPr txBox="1"/>
          <p:nvPr/>
        </p:nvSpPr>
        <p:spPr>
          <a:xfrm>
            <a:off x="2057400" y="3429000"/>
            <a:ext cx="990600" cy="830997"/>
          </a:xfrm>
          <a:prstGeom prst="rect">
            <a:avLst/>
          </a:prstGeom>
          <a:noFill/>
        </p:spPr>
        <p:txBody>
          <a:bodyPr wrap="square" rtlCol="0">
            <a:spAutoFit/>
          </a:bodyPr>
          <a:lstStyle/>
          <a:p>
            <a:r>
              <a:rPr lang="en-US" sz="2400" dirty="0" err="1" smtClean="0"/>
              <a:t>iBGP</a:t>
            </a:r>
            <a:endParaRPr lang="en-US" sz="2400" dirty="0" smtClean="0"/>
          </a:p>
          <a:p>
            <a:r>
              <a:rPr lang="en-US" sz="2400" dirty="0" smtClean="0"/>
              <a:t>hops</a:t>
            </a:r>
          </a:p>
        </p:txBody>
      </p:sp>
      <p:sp>
        <p:nvSpPr>
          <p:cNvPr id="10" name="TextBox 9"/>
          <p:cNvSpPr txBox="1"/>
          <p:nvPr/>
        </p:nvSpPr>
        <p:spPr>
          <a:xfrm>
            <a:off x="3962400" y="3444239"/>
            <a:ext cx="914400" cy="830997"/>
          </a:xfrm>
          <a:prstGeom prst="rect">
            <a:avLst/>
          </a:prstGeom>
          <a:noFill/>
        </p:spPr>
        <p:txBody>
          <a:bodyPr wrap="square" rtlCol="0">
            <a:spAutoFit/>
          </a:bodyPr>
          <a:lstStyle/>
          <a:p>
            <a:r>
              <a:rPr lang="en-US" sz="2400" dirty="0" smtClean="0"/>
              <a:t>Edge</a:t>
            </a:r>
          </a:p>
          <a:p>
            <a:r>
              <a:rPr lang="en-US" sz="2400" dirty="0" smtClean="0"/>
              <a:t>Type</a:t>
            </a:r>
          </a:p>
        </p:txBody>
      </p:sp>
      <p:sp>
        <p:nvSpPr>
          <p:cNvPr id="11" name="TextBox 10"/>
          <p:cNvSpPr txBox="1"/>
          <p:nvPr/>
        </p:nvSpPr>
        <p:spPr>
          <a:xfrm>
            <a:off x="5778815" y="3428998"/>
            <a:ext cx="1283015" cy="830997"/>
          </a:xfrm>
          <a:prstGeom prst="rect">
            <a:avLst/>
          </a:prstGeom>
          <a:noFill/>
        </p:spPr>
        <p:txBody>
          <a:bodyPr wrap="square" rtlCol="0">
            <a:spAutoFit/>
          </a:bodyPr>
          <a:lstStyle/>
          <a:p>
            <a:r>
              <a:rPr lang="en-US" sz="2400" dirty="0" smtClean="0"/>
              <a:t>Current</a:t>
            </a:r>
          </a:p>
          <a:p>
            <a:r>
              <a:rPr lang="en-US" sz="2400" dirty="0" smtClean="0"/>
              <a:t>Node</a:t>
            </a:r>
          </a:p>
        </p:txBody>
      </p:sp>
      <p:sp>
        <p:nvSpPr>
          <p:cNvPr id="12" name="TextBox 11"/>
          <p:cNvSpPr txBox="1"/>
          <p:nvPr/>
        </p:nvSpPr>
        <p:spPr>
          <a:xfrm>
            <a:off x="7061830" y="3428999"/>
            <a:ext cx="1383985" cy="830997"/>
          </a:xfrm>
          <a:prstGeom prst="rect">
            <a:avLst/>
          </a:prstGeom>
          <a:noFill/>
        </p:spPr>
        <p:txBody>
          <a:bodyPr wrap="square" rtlCol="0">
            <a:spAutoFit/>
          </a:bodyPr>
          <a:lstStyle/>
          <a:p>
            <a:r>
              <a:rPr lang="en-US" sz="2400" dirty="0" smtClean="0"/>
              <a:t>Egress</a:t>
            </a:r>
          </a:p>
          <a:p>
            <a:r>
              <a:rPr lang="en-US" sz="2400" dirty="0" smtClean="0"/>
              <a:t>Node</a:t>
            </a:r>
          </a:p>
        </p:txBody>
      </p:sp>
      <p:cxnSp>
        <p:nvCxnSpPr>
          <p:cNvPr id="13" name="Straight Arrow Connector 12"/>
          <p:cNvCxnSpPr/>
          <p:nvPr/>
        </p:nvCxnSpPr>
        <p:spPr>
          <a:xfrm flipV="1">
            <a:off x="2438400" y="2712720"/>
            <a:ext cx="0" cy="73553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343400" y="2712720"/>
            <a:ext cx="0" cy="73553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248400" y="2712720"/>
            <a:ext cx="0" cy="73553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467600" y="2712720"/>
            <a:ext cx="0" cy="73553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63104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199" y="1316184"/>
            <a:ext cx="8305801" cy="665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Prefer Routes with Minimal </a:t>
            </a:r>
            <a:r>
              <a:rPr lang="en-US" sz="3000" dirty="0" err="1" smtClean="0"/>
              <a:t>iBGP</a:t>
            </a:r>
            <a:r>
              <a:rPr lang="en-US" sz="3000" dirty="0" smtClean="0"/>
              <a:t> Hops</a:t>
            </a:r>
          </a:p>
        </p:txBody>
      </p:sp>
      <mc:AlternateContent xmlns:mc="http://schemas.openxmlformats.org/markup-compatibility/2006" xmlns:a14="http://schemas.microsoft.com/office/drawing/2010/main">
        <mc:Choice Requires="a14">
          <p:sp>
            <p:nvSpPr>
              <p:cNvPr id="2" name="TextBox 1"/>
              <p:cNvSpPr txBox="1"/>
              <p:nvPr/>
            </p:nvSpPr>
            <p:spPr>
              <a:xfrm>
                <a:off x="350520" y="3352800"/>
                <a:ext cx="196605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𝐿</m:t>
                      </m:r>
                      <m:r>
                        <a:rPr lang="en-US" b="0" i="1" smtClean="0">
                          <a:latin typeface="Cambria Math"/>
                        </a:rPr>
                        <m:t>={</m:t>
                      </m:r>
                      <m:r>
                        <a:rPr lang="en-US" b="0" i="1" smtClean="0">
                          <a:latin typeface="Cambria Math"/>
                        </a:rPr>
                        <m:t>𝑑</m:t>
                      </m:r>
                      <m:r>
                        <a:rPr lang="en-US" b="0" i="1" smtClean="0">
                          <a:latin typeface="Cambria Math"/>
                        </a:rPr>
                        <m:t>, </m:t>
                      </m:r>
                      <m:r>
                        <a:rPr lang="en-US" b="0" i="1" smtClean="0">
                          <a:latin typeface="Cambria Math"/>
                        </a:rPr>
                        <m:t>𝑢</m:t>
                      </m:r>
                      <m:r>
                        <a:rPr lang="en-US" b="0" i="1" smtClean="0">
                          <a:latin typeface="Cambria Math"/>
                        </a:rPr>
                        <m:t>, </m:t>
                      </m:r>
                      <m:r>
                        <a:rPr lang="en-US" b="0" i="1" smtClean="0">
                          <a:latin typeface="Cambria Math"/>
                        </a:rPr>
                        <m:t>𝑜</m:t>
                      </m:r>
                      <m:r>
                        <a:rPr lang="en-US" b="0" i="1" smtClean="0">
                          <a:latin typeface="Cambria Math"/>
                        </a:rPr>
                        <m:t>}×</m:t>
                      </m:r>
                      <m:sSup>
                        <m:sSupPr>
                          <m:ctrlPr>
                            <a:rPr lang="en-US" b="0" i="1" smtClean="0">
                              <a:latin typeface="Cambria Math"/>
                              <a:ea typeface="Cambria Math"/>
                            </a:rPr>
                          </m:ctrlPr>
                        </m:sSupPr>
                        <m:e>
                          <m:r>
                            <a:rPr lang="en-US" b="0" i="1" smtClean="0">
                              <a:latin typeface="Cambria Math"/>
                              <a:ea typeface="Cambria Math"/>
                            </a:rPr>
                            <m:t>ℤ</m:t>
                          </m:r>
                        </m:e>
                        <m:sup>
                          <m:r>
                            <a:rPr lang="en-US" b="0" i="1" smtClean="0">
                              <a:latin typeface="Cambria Math"/>
                              <a:ea typeface="Cambria Math"/>
                            </a:rPr>
                            <m:t>+</m:t>
                          </m:r>
                        </m:sup>
                      </m:sSup>
                    </m:oMath>
                  </m:oMathPara>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350520" y="3352800"/>
                <a:ext cx="1966051" cy="369332"/>
              </a:xfrm>
              <a:prstGeom prst="rect">
                <a:avLst/>
              </a:prstGeom>
              <a:blipFill rotWithShape="1">
                <a:blip r:embed="rId3"/>
                <a:stretch>
                  <a:fillRect t="-8197" r="-372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114800" y="2042160"/>
                <a:ext cx="324704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i="1" smtClean="0">
                          <a:latin typeface="Cambria Math"/>
                          <a:ea typeface="Cambria Math"/>
                        </a:rPr>
                        <m:t>Σ</m:t>
                      </m:r>
                      <m:r>
                        <a:rPr lang="en-US" b="0" i="1" smtClean="0">
                          <a:latin typeface="Cambria Math"/>
                          <a:ea typeface="Cambria Math"/>
                        </a:rPr>
                        <m:t>=</m:t>
                      </m:r>
                      <m:sSup>
                        <m:sSupPr>
                          <m:ctrlPr>
                            <a:rPr lang="en-US" i="1">
                              <a:latin typeface="Cambria Math"/>
                              <a:ea typeface="Cambria Math"/>
                            </a:rPr>
                          </m:ctrlPr>
                        </m:sSupPr>
                        <m:e>
                          <m:r>
                            <a:rPr lang="en-US" i="1">
                              <a:latin typeface="Cambria Math"/>
                              <a:ea typeface="Cambria Math"/>
                            </a:rPr>
                            <m:t>ℤ</m:t>
                          </m:r>
                        </m:e>
                        <m:sup>
                          <m:r>
                            <a:rPr lang="en-US" i="1">
                              <a:latin typeface="Cambria Math"/>
                              <a:ea typeface="Cambria Math"/>
                            </a:rPr>
                            <m:t>+</m:t>
                          </m:r>
                        </m:sup>
                      </m:sSup>
                      <m:r>
                        <a:rPr lang="en-US" i="1" smtClean="0">
                          <a:latin typeface="Cambria Math"/>
                          <a:ea typeface="Cambria Math"/>
                        </a:rPr>
                        <m:t>×</m:t>
                      </m:r>
                      <m:r>
                        <a:rPr lang="en-US" b="0" i="1" smtClean="0">
                          <a:latin typeface="Cambria Math"/>
                          <a:ea typeface="Cambria Math"/>
                        </a:rPr>
                        <m:t>{</m:t>
                      </m:r>
                      <m:r>
                        <a:rPr lang="en-US" b="0" i="1" smtClean="0">
                          <a:latin typeface="Cambria Math"/>
                          <a:ea typeface="Cambria Math"/>
                        </a:rPr>
                        <m:t>𝑑</m:t>
                      </m:r>
                      <m:r>
                        <a:rPr lang="en-US" b="0" i="1" smtClean="0">
                          <a:latin typeface="Cambria Math"/>
                          <a:ea typeface="Cambria Math"/>
                        </a:rPr>
                        <m:t>, </m:t>
                      </m:r>
                      <m:r>
                        <a:rPr lang="en-US" b="0" i="1" smtClean="0">
                          <a:latin typeface="Cambria Math"/>
                          <a:ea typeface="Cambria Math"/>
                        </a:rPr>
                        <m:t>𝑢</m:t>
                      </m:r>
                      <m:r>
                        <a:rPr lang="en-US" b="0" i="1" smtClean="0">
                          <a:latin typeface="Cambria Math"/>
                          <a:ea typeface="Cambria Math"/>
                        </a:rPr>
                        <m:t>, </m:t>
                      </m:r>
                      <m:r>
                        <a:rPr lang="en-US" b="0" i="1" smtClean="0">
                          <a:latin typeface="Cambria Math"/>
                          <a:ea typeface="Cambria Math"/>
                        </a:rPr>
                        <m:t>𝑜</m:t>
                      </m:r>
                      <m:r>
                        <a:rPr lang="en-US" b="0" i="1" smtClean="0">
                          <a:latin typeface="Cambria Math"/>
                          <a:ea typeface="Cambria Math"/>
                        </a:rPr>
                        <m:t>, </m:t>
                      </m:r>
                      <m:r>
                        <a:rPr lang="en-US" b="0" i="1" smtClean="0">
                          <a:latin typeface="Cambria Math"/>
                          <a:ea typeface="Cambria Math"/>
                        </a:rPr>
                        <m:t>𝑒</m:t>
                      </m:r>
                      <m:r>
                        <a:rPr lang="en-US" b="0" i="1" smtClean="0">
                          <a:latin typeface="Cambria Math"/>
                          <a:ea typeface="Cambria Math"/>
                        </a:rPr>
                        <m:t>}×</m:t>
                      </m:r>
                      <m:sSup>
                        <m:sSupPr>
                          <m:ctrlPr>
                            <a:rPr lang="en-US" i="1">
                              <a:latin typeface="Cambria Math"/>
                              <a:ea typeface="Cambria Math"/>
                            </a:rPr>
                          </m:ctrlPr>
                        </m:sSupPr>
                        <m:e>
                          <m:r>
                            <a:rPr lang="en-US" i="1">
                              <a:latin typeface="Cambria Math"/>
                              <a:ea typeface="Cambria Math"/>
                            </a:rPr>
                            <m:t>ℤ</m:t>
                          </m:r>
                        </m:e>
                        <m:sup>
                          <m:r>
                            <a:rPr lang="en-US" i="1">
                              <a:latin typeface="Cambria Math"/>
                              <a:ea typeface="Cambria Math"/>
                            </a:rPr>
                            <m:t>+</m:t>
                          </m:r>
                        </m:sup>
                      </m:sSup>
                      <m:r>
                        <a:rPr lang="en-US" i="1" smtClean="0">
                          <a:latin typeface="Cambria Math"/>
                          <a:ea typeface="Cambria Math"/>
                        </a:rPr>
                        <m:t>×</m:t>
                      </m:r>
                      <m:sSup>
                        <m:sSupPr>
                          <m:ctrlPr>
                            <a:rPr lang="en-US" i="1">
                              <a:latin typeface="Cambria Math"/>
                              <a:ea typeface="Cambria Math"/>
                            </a:rPr>
                          </m:ctrlPr>
                        </m:sSupPr>
                        <m:e>
                          <m:r>
                            <a:rPr lang="en-US" i="1">
                              <a:latin typeface="Cambria Math"/>
                              <a:ea typeface="Cambria Math"/>
                            </a:rPr>
                            <m:t>ℤ</m:t>
                          </m:r>
                        </m:e>
                        <m:sup>
                          <m:r>
                            <a:rPr lang="en-US" i="1">
                              <a:latin typeface="Cambria Math"/>
                              <a:ea typeface="Cambria Math"/>
                            </a:rPr>
                            <m:t>+</m:t>
                          </m:r>
                        </m:sup>
                      </m:sSup>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4114800" y="2042160"/>
                <a:ext cx="3247043" cy="369332"/>
              </a:xfrm>
              <a:prstGeom prst="rect">
                <a:avLst/>
              </a:prstGeom>
              <a:blipFill rotWithShape="1">
                <a:blip r:embed="rId4"/>
                <a:stretch>
                  <a:fillRect t="-8197" r="-1876"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2924138617"/>
                  </p:ext>
                </p:extLst>
              </p:nvPr>
            </p:nvGraphicFramePr>
            <p:xfrm>
              <a:off x="2421049" y="2667000"/>
              <a:ext cx="6341950" cy="1483360"/>
            </p:xfrm>
            <a:graphic>
              <a:graphicData uri="http://schemas.openxmlformats.org/drawingml/2006/table">
                <a:tbl>
                  <a:tblPr firstRow="1" firstCol="1" bandRow="1">
                    <a:tableStyleId>{5C22544A-7EE6-4342-B048-85BDC9FD1C3A}</a:tableStyleId>
                  </a:tblPr>
                  <a:tblGrid>
                    <a:gridCol w="931751"/>
                    <a:gridCol w="1143000"/>
                    <a:gridCol w="1295400"/>
                    <a:gridCol w="1524000"/>
                    <a:gridCol w="1447799"/>
                  </a:tblGrid>
                  <a:tr h="370840">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a:txBody>
                      <a:tcPr/>
                    </a:tc>
                    <a:tc>
                      <a:txBody>
                        <a:bodyPr/>
                        <a:lstStyle/>
                        <a:p>
                          <a:pPr algn="ctr"/>
                          <a:r>
                            <a:rPr lang="en-US" dirty="0" smtClean="0"/>
                            <a:t>(0, e,</a:t>
                          </a:r>
                          <a:r>
                            <a:rPr lang="en-US" baseline="0" dirty="0" smtClean="0"/>
                            <a:t> k, k</a:t>
                          </a:r>
                          <a:r>
                            <a:rPr lang="en-US" dirty="0" smtClean="0"/>
                            <a:t>)</a:t>
                          </a:r>
                          <a:endParaRPr lang="en-US" dirty="0"/>
                        </a:p>
                      </a:txBody>
                      <a:tcPr/>
                    </a:tc>
                    <a:tc>
                      <a:txBody>
                        <a:bodyPr/>
                        <a:lstStyle/>
                        <a:p>
                          <a:pPr algn="ctr"/>
                          <a:r>
                            <a:rPr lang="en-US" dirty="0" smtClean="0"/>
                            <a:t>(n, d, i,</a:t>
                          </a:r>
                          <a:r>
                            <a:rPr lang="en-US" baseline="0" dirty="0" smtClean="0"/>
                            <a:t> k</a:t>
                          </a:r>
                          <a:r>
                            <a:rPr lang="en-US" dirty="0" smtClean="0"/>
                            <a:t>)</a:t>
                          </a:r>
                          <a:endParaRPr lang="en-US" dirty="0"/>
                        </a:p>
                      </a:txBody>
                      <a:tcPr/>
                    </a:tc>
                    <a:tc>
                      <a:txBody>
                        <a:bodyPr/>
                        <a:lstStyle/>
                        <a:p>
                          <a:pPr algn="ctr"/>
                          <a:r>
                            <a:rPr lang="en-US" dirty="0" smtClean="0"/>
                            <a:t>(n, o, i, k)</a:t>
                          </a:r>
                          <a:endParaRPr lang="en-US" dirty="0"/>
                        </a:p>
                      </a:txBody>
                      <a:tcPr/>
                    </a:tc>
                    <a:tc>
                      <a:txBody>
                        <a:bodyPr/>
                        <a:lstStyle/>
                        <a:p>
                          <a:pPr algn="ctr"/>
                          <a:r>
                            <a:rPr lang="en-US" dirty="0" smtClean="0"/>
                            <a:t>(n, u, i,</a:t>
                          </a:r>
                          <a:r>
                            <a:rPr lang="en-US" baseline="0" dirty="0" smtClean="0"/>
                            <a:t> k</a:t>
                          </a:r>
                          <a:r>
                            <a:rPr lang="en-US" dirty="0" smtClean="0"/>
                            <a:t>)</a:t>
                          </a:r>
                          <a:endParaRPr lang="en-US" dirty="0"/>
                        </a:p>
                      </a:txBody>
                      <a:tcPr/>
                    </a:tc>
                  </a:tr>
                  <a:tr h="370840">
                    <a:tc>
                      <a:txBody>
                        <a:bodyPr/>
                        <a:lstStyle/>
                        <a:p>
                          <a:pPr algn="ctr"/>
                          <a:r>
                            <a:rPr lang="en-US" dirty="0" smtClean="0"/>
                            <a:t>(d, j)</a:t>
                          </a:r>
                          <a:endParaRPr lang="en-US" dirty="0"/>
                        </a:p>
                      </a:txBody>
                      <a:tcPr/>
                    </a:tc>
                    <a:tc>
                      <a:txBody>
                        <a:bodyPr/>
                        <a:lstStyle/>
                        <a:p>
                          <a:pPr algn="ctr"/>
                          <a:r>
                            <a:rPr lang="en-US" dirty="0" smtClean="0"/>
                            <a:t>(1, d, j, k)</a:t>
                          </a:r>
                          <a:endParaRPr lang="en-US" dirty="0"/>
                        </a:p>
                      </a:txBody>
                      <a:tcPr/>
                    </a:tc>
                    <a:tc>
                      <a:txBody>
                        <a:bodyPr/>
                        <a:lstStyle/>
                        <a:p>
                          <a:pPr algn="ctr"/>
                          <a:r>
                            <a:rPr lang="en-US" dirty="0" smtClean="0"/>
                            <a:t>(n+1, d, j, k)</a:t>
                          </a:r>
                          <a:endParaRPr lang="en-US" dirty="0"/>
                        </a:p>
                      </a:txBody>
                      <a:tcPr/>
                    </a:tc>
                    <a:tc>
                      <a:txBody>
                        <a:bodyPr/>
                        <a:lstStyle/>
                        <a:p>
                          <a:pPr algn="ctr"/>
                          <a:r>
                            <a:rPr lang="en-US" dirty="0" smtClean="0"/>
                            <a:t>(n+1, d, j, k)</a:t>
                          </a:r>
                          <a:endParaRPr lang="en-US" dirty="0"/>
                        </a:p>
                      </a:txBody>
                      <a:tcPr/>
                    </a:tc>
                    <a:tc>
                      <a:txBody>
                        <a:bodyPr/>
                        <a:lstStyle/>
                        <a:p>
                          <a:pPr algn="ctr"/>
                          <a:r>
                            <a:rPr lang="en-US" dirty="0" smtClean="0"/>
                            <a:t>(n+1, d, j,</a:t>
                          </a:r>
                          <a:r>
                            <a:rPr lang="en-US" baseline="0" dirty="0" smtClean="0"/>
                            <a:t> k)</a:t>
                          </a:r>
                          <a:endParaRPr lang="en-US" dirty="0"/>
                        </a:p>
                      </a:txBody>
                      <a:tcPr/>
                    </a:tc>
                  </a:tr>
                  <a:tr h="370840">
                    <a:tc>
                      <a:txBody>
                        <a:bodyPr/>
                        <a:lstStyle/>
                        <a:p>
                          <a:pPr algn="ctr"/>
                          <a:r>
                            <a:rPr lang="en-US" dirty="0" smtClean="0"/>
                            <a:t>(o, j)</a:t>
                          </a:r>
                          <a:endParaRPr lang="en-US" dirty="0"/>
                        </a:p>
                      </a:txBody>
                      <a:tcPr/>
                    </a:tc>
                    <a:tc>
                      <a:txBody>
                        <a:bodyPr/>
                        <a:lstStyle/>
                        <a:p>
                          <a:pPr algn="ctr"/>
                          <a:r>
                            <a:rPr lang="en-US" dirty="0" smtClean="0"/>
                            <a:t>(1, o, j, k)</a:t>
                          </a:r>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algn="ctr"/>
                          <a:r>
                            <a:rPr lang="en-US" dirty="0" smtClean="0"/>
                            <a:t>(n+1, o, j, k)</a:t>
                          </a:r>
                          <a:endParaRPr lang="en-US" dirty="0"/>
                        </a:p>
                      </a:txBody>
                      <a:tcPr/>
                    </a:tc>
                  </a:tr>
                  <a:tr h="370840">
                    <a:tc>
                      <a:txBody>
                        <a:bodyPr/>
                        <a:lstStyle/>
                        <a:p>
                          <a:pPr algn="ctr"/>
                          <a:r>
                            <a:rPr lang="en-US" dirty="0" smtClean="0"/>
                            <a:t>(u, j)</a:t>
                          </a:r>
                          <a:endParaRPr lang="en-US" dirty="0"/>
                        </a:p>
                      </a:txBody>
                      <a:tcPr/>
                    </a:tc>
                    <a:tc>
                      <a:txBody>
                        <a:bodyPr/>
                        <a:lstStyle/>
                        <a:p>
                          <a:pPr algn="ctr"/>
                          <a:r>
                            <a:rPr lang="en-US" dirty="0" smtClean="0"/>
                            <a:t>(1, u, j, k)</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algn="ctr"/>
                          <a:r>
                            <a:rPr lang="en-US" dirty="0" smtClean="0"/>
                            <a:t>(n+1, u, j, k)</a:t>
                          </a:r>
                          <a:endParaRPr lang="en-US" dirty="0"/>
                        </a:p>
                      </a:txBody>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2924138617"/>
                  </p:ext>
                </p:extLst>
              </p:nvPr>
            </p:nvGraphicFramePr>
            <p:xfrm>
              <a:off x="2421049" y="2667000"/>
              <a:ext cx="6341950" cy="1483360"/>
            </p:xfrm>
            <a:graphic>
              <a:graphicData uri="http://schemas.openxmlformats.org/drawingml/2006/table">
                <a:tbl>
                  <a:tblPr firstRow="1" firstCol="1" bandRow="1">
                    <a:tableStyleId>{5C22544A-7EE6-4342-B048-85BDC9FD1C3A}</a:tableStyleId>
                  </a:tblPr>
                  <a:tblGrid>
                    <a:gridCol w="931751"/>
                    <a:gridCol w="1143000"/>
                    <a:gridCol w="1295400"/>
                    <a:gridCol w="1524000"/>
                    <a:gridCol w="1447799"/>
                  </a:tblGrid>
                  <a:tr h="370840">
                    <a:tc>
                      <a:txBody>
                        <a:bodyPr/>
                        <a:lstStyle/>
                        <a:p>
                          <a:endParaRPr lang="en-US"/>
                        </a:p>
                      </a:txBody>
                      <a:tcPr>
                        <a:blipFill rotWithShape="1">
                          <a:blip r:embed="rId5"/>
                          <a:stretch>
                            <a:fillRect t="-8197" r="-580392" b="-322951"/>
                          </a:stretch>
                        </a:blipFill>
                      </a:tcPr>
                    </a:tc>
                    <a:tc>
                      <a:txBody>
                        <a:bodyPr/>
                        <a:lstStyle/>
                        <a:p>
                          <a:pPr algn="ctr"/>
                          <a:r>
                            <a:rPr lang="en-US" dirty="0" smtClean="0"/>
                            <a:t>(0, e</a:t>
                          </a:r>
                          <a:r>
                            <a:rPr lang="en-US" dirty="0" smtClean="0"/>
                            <a:t>,</a:t>
                          </a:r>
                          <a:r>
                            <a:rPr lang="en-US" baseline="0" dirty="0" smtClean="0"/>
                            <a:t> k, k</a:t>
                          </a:r>
                          <a:r>
                            <a:rPr lang="en-US" dirty="0" smtClean="0"/>
                            <a:t>)</a:t>
                          </a:r>
                          <a:endParaRPr lang="en-US" dirty="0"/>
                        </a:p>
                      </a:txBody>
                      <a:tcPr/>
                    </a:tc>
                    <a:tc>
                      <a:txBody>
                        <a:bodyPr/>
                        <a:lstStyle/>
                        <a:p>
                          <a:pPr algn="ctr"/>
                          <a:r>
                            <a:rPr lang="en-US" dirty="0" smtClean="0"/>
                            <a:t>(n, d</a:t>
                          </a:r>
                          <a:r>
                            <a:rPr lang="en-US" dirty="0" smtClean="0"/>
                            <a:t>, i,</a:t>
                          </a:r>
                          <a:r>
                            <a:rPr lang="en-US" baseline="0" dirty="0" smtClean="0"/>
                            <a:t> k</a:t>
                          </a:r>
                          <a:r>
                            <a:rPr lang="en-US" dirty="0" smtClean="0"/>
                            <a:t>)</a:t>
                          </a:r>
                          <a:endParaRPr lang="en-US" dirty="0"/>
                        </a:p>
                      </a:txBody>
                      <a:tcPr/>
                    </a:tc>
                    <a:tc>
                      <a:txBody>
                        <a:bodyPr/>
                        <a:lstStyle/>
                        <a:p>
                          <a:pPr algn="ctr"/>
                          <a:r>
                            <a:rPr lang="en-US" dirty="0" smtClean="0"/>
                            <a:t>(n, o</a:t>
                          </a:r>
                          <a:r>
                            <a:rPr lang="en-US" dirty="0" smtClean="0"/>
                            <a:t>, i, k)</a:t>
                          </a:r>
                          <a:endParaRPr lang="en-US" dirty="0"/>
                        </a:p>
                      </a:txBody>
                      <a:tcPr/>
                    </a:tc>
                    <a:tc>
                      <a:txBody>
                        <a:bodyPr/>
                        <a:lstStyle/>
                        <a:p>
                          <a:pPr algn="ctr"/>
                          <a:r>
                            <a:rPr lang="en-US" dirty="0" smtClean="0"/>
                            <a:t>(n, u</a:t>
                          </a:r>
                          <a:r>
                            <a:rPr lang="en-US" dirty="0" smtClean="0"/>
                            <a:t>, i,</a:t>
                          </a:r>
                          <a:r>
                            <a:rPr lang="en-US" baseline="0" dirty="0" smtClean="0"/>
                            <a:t> k</a:t>
                          </a:r>
                          <a:r>
                            <a:rPr lang="en-US" dirty="0" smtClean="0"/>
                            <a:t>)</a:t>
                          </a:r>
                          <a:endParaRPr lang="en-US" dirty="0"/>
                        </a:p>
                      </a:txBody>
                      <a:tcPr/>
                    </a:tc>
                  </a:tr>
                  <a:tr h="370840">
                    <a:tc>
                      <a:txBody>
                        <a:bodyPr/>
                        <a:lstStyle/>
                        <a:p>
                          <a:pPr algn="ctr"/>
                          <a:r>
                            <a:rPr lang="en-US" dirty="0" smtClean="0"/>
                            <a:t>(d, j)</a:t>
                          </a:r>
                          <a:endParaRPr lang="en-US" dirty="0"/>
                        </a:p>
                      </a:txBody>
                      <a:tcPr/>
                    </a:tc>
                    <a:tc>
                      <a:txBody>
                        <a:bodyPr/>
                        <a:lstStyle/>
                        <a:p>
                          <a:pPr algn="ctr"/>
                          <a:r>
                            <a:rPr lang="en-US" dirty="0" smtClean="0"/>
                            <a:t>(1, d</a:t>
                          </a:r>
                          <a:r>
                            <a:rPr lang="en-US" dirty="0" smtClean="0"/>
                            <a:t>, j, k)</a:t>
                          </a:r>
                          <a:endParaRPr lang="en-US" dirty="0"/>
                        </a:p>
                      </a:txBody>
                      <a:tcPr/>
                    </a:tc>
                    <a:tc>
                      <a:txBody>
                        <a:bodyPr/>
                        <a:lstStyle/>
                        <a:p>
                          <a:pPr algn="ctr"/>
                          <a:r>
                            <a:rPr lang="en-US" dirty="0" smtClean="0"/>
                            <a:t>(n+1, d</a:t>
                          </a:r>
                          <a:r>
                            <a:rPr lang="en-US" dirty="0" smtClean="0"/>
                            <a:t>, j, k)</a:t>
                          </a:r>
                          <a:endParaRPr lang="en-US" dirty="0"/>
                        </a:p>
                      </a:txBody>
                      <a:tcPr/>
                    </a:tc>
                    <a:tc>
                      <a:txBody>
                        <a:bodyPr/>
                        <a:lstStyle/>
                        <a:p>
                          <a:pPr algn="ctr"/>
                          <a:r>
                            <a:rPr lang="en-US" dirty="0" smtClean="0"/>
                            <a:t>(n+1, d</a:t>
                          </a:r>
                          <a:r>
                            <a:rPr lang="en-US" dirty="0" smtClean="0"/>
                            <a:t>, j, k)</a:t>
                          </a:r>
                          <a:endParaRPr lang="en-US" dirty="0"/>
                        </a:p>
                      </a:txBody>
                      <a:tcPr/>
                    </a:tc>
                    <a:tc>
                      <a:txBody>
                        <a:bodyPr/>
                        <a:lstStyle/>
                        <a:p>
                          <a:pPr algn="ctr"/>
                          <a:r>
                            <a:rPr lang="en-US" dirty="0" smtClean="0"/>
                            <a:t>(n+1, d</a:t>
                          </a:r>
                          <a:r>
                            <a:rPr lang="en-US" dirty="0" smtClean="0"/>
                            <a:t>, j,</a:t>
                          </a:r>
                          <a:r>
                            <a:rPr lang="en-US" baseline="0" dirty="0" smtClean="0"/>
                            <a:t> k)</a:t>
                          </a:r>
                          <a:endParaRPr lang="en-US" dirty="0"/>
                        </a:p>
                      </a:txBody>
                      <a:tcPr/>
                    </a:tc>
                  </a:tr>
                  <a:tr h="370840">
                    <a:tc>
                      <a:txBody>
                        <a:bodyPr/>
                        <a:lstStyle/>
                        <a:p>
                          <a:pPr algn="ctr"/>
                          <a:r>
                            <a:rPr lang="en-US" dirty="0" smtClean="0"/>
                            <a:t>(o, j)</a:t>
                          </a:r>
                          <a:endParaRPr lang="en-US" dirty="0"/>
                        </a:p>
                      </a:txBody>
                      <a:tcPr/>
                    </a:tc>
                    <a:tc>
                      <a:txBody>
                        <a:bodyPr/>
                        <a:lstStyle/>
                        <a:p>
                          <a:pPr algn="ctr"/>
                          <a:r>
                            <a:rPr lang="en-US" dirty="0" smtClean="0"/>
                            <a:t>(1, o</a:t>
                          </a:r>
                          <a:r>
                            <a:rPr lang="en-US" dirty="0" smtClean="0"/>
                            <a:t>, j, k)</a:t>
                          </a:r>
                          <a:endParaRPr lang="en-US" dirty="0"/>
                        </a:p>
                      </a:txBody>
                      <a:tcPr/>
                    </a:tc>
                    <a:tc>
                      <a:txBody>
                        <a:bodyPr/>
                        <a:lstStyle/>
                        <a:p>
                          <a:endParaRPr lang="en-US"/>
                        </a:p>
                      </a:txBody>
                      <a:tcPr>
                        <a:blipFill rotWithShape="1">
                          <a:blip r:embed="rId5"/>
                          <a:stretch>
                            <a:fillRect l="-159624" t="-211667" r="-229108" b="-126667"/>
                          </a:stretch>
                        </a:blipFill>
                      </a:tcPr>
                    </a:tc>
                    <a:tc>
                      <a:txBody>
                        <a:bodyPr/>
                        <a:lstStyle/>
                        <a:p>
                          <a:endParaRPr lang="en-US"/>
                        </a:p>
                      </a:txBody>
                      <a:tcPr>
                        <a:blipFill rotWithShape="1">
                          <a:blip r:embed="rId5"/>
                          <a:stretch>
                            <a:fillRect l="-221200" t="-211667" r="-95200" b="-126667"/>
                          </a:stretch>
                        </a:blipFill>
                      </a:tcPr>
                    </a:tc>
                    <a:tc>
                      <a:txBody>
                        <a:bodyPr/>
                        <a:lstStyle/>
                        <a:p>
                          <a:pPr algn="ctr"/>
                          <a:r>
                            <a:rPr lang="en-US" dirty="0" smtClean="0"/>
                            <a:t>(n+1, o</a:t>
                          </a:r>
                          <a:r>
                            <a:rPr lang="en-US" dirty="0" smtClean="0"/>
                            <a:t>, j, k)</a:t>
                          </a:r>
                          <a:endParaRPr lang="en-US" dirty="0"/>
                        </a:p>
                      </a:txBody>
                      <a:tcPr/>
                    </a:tc>
                  </a:tr>
                  <a:tr h="370840">
                    <a:tc>
                      <a:txBody>
                        <a:bodyPr/>
                        <a:lstStyle/>
                        <a:p>
                          <a:pPr algn="ctr"/>
                          <a:r>
                            <a:rPr lang="en-US" dirty="0" smtClean="0"/>
                            <a:t>(u, j)</a:t>
                          </a:r>
                          <a:endParaRPr lang="en-US" dirty="0"/>
                        </a:p>
                      </a:txBody>
                      <a:tcPr/>
                    </a:tc>
                    <a:tc>
                      <a:txBody>
                        <a:bodyPr/>
                        <a:lstStyle/>
                        <a:p>
                          <a:pPr algn="ctr"/>
                          <a:r>
                            <a:rPr lang="en-US" dirty="0" smtClean="0"/>
                            <a:t>(1, u</a:t>
                          </a:r>
                          <a:r>
                            <a:rPr lang="en-US" dirty="0" smtClean="0"/>
                            <a:t>, j, k)</a:t>
                          </a:r>
                          <a:endParaRPr lang="en-US" dirty="0"/>
                        </a:p>
                      </a:txBody>
                      <a:tcPr/>
                    </a:tc>
                    <a:tc>
                      <a:txBody>
                        <a:bodyPr/>
                        <a:lstStyle/>
                        <a:p>
                          <a:endParaRPr lang="en-US"/>
                        </a:p>
                      </a:txBody>
                      <a:tcPr>
                        <a:blipFill rotWithShape="1">
                          <a:blip r:embed="rId5"/>
                          <a:stretch>
                            <a:fillRect l="-159624" t="-306557" r="-229108" b="-24590"/>
                          </a:stretch>
                        </a:blipFill>
                      </a:tcPr>
                    </a:tc>
                    <a:tc>
                      <a:txBody>
                        <a:bodyPr/>
                        <a:lstStyle/>
                        <a:p>
                          <a:endParaRPr lang="en-US"/>
                        </a:p>
                      </a:txBody>
                      <a:tcPr>
                        <a:blipFill rotWithShape="1">
                          <a:blip r:embed="rId5"/>
                          <a:stretch>
                            <a:fillRect l="-221200" t="-306557" r="-95200" b="-24590"/>
                          </a:stretch>
                        </a:blipFill>
                      </a:tcPr>
                    </a:tc>
                    <a:tc>
                      <a:txBody>
                        <a:bodyPr/>
                        <a:lstStyle/>
                        <a:p>
                          <a:pPr algn="ctr"/>
                          <a:r>
                            <a:rPr lang="en-US" dirty="0" smtClean="0"/>
                            <a:t>(n+1, u</a:t>
                          </a:r>
                          <a:r>
                            <a:rPr lang="en-US" dirty="0" smtClean="0"/>
                            <a:t>, j, k)</a:t>
                          </a:r>
                          <a:endParaRPr 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3" name="TextBox 2"/>
              <p:cNvSpPr txBox="1"/>
              <p:nvPr/>
            </p:nvSpPr>
            <p:spPr>
              <a:xfrm>
                <a:off x="3276600" y="4648200"/>
                <a:ext cx="4867679" cy="7101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ea typeface="Cambria Math"/>
                            </a:rPr>
                            <m:t>𝜎</m:t>
                          </m:r>
                        </m:e>
                      </m:d>
                      <m:r>
                        <a:rPr lang="en-US" b="0" i="1" smtClean="0">
                          <a:latin typeface="Cambria Math"/>
                        </a:rPr>
                        <m:t>=</m:t>
                      </m:r>
                      <m:d>
                        <m:dPr>
                          <m:begChr m:val="{"/>
                          <m:endChr m:val=""/>
                          <m:ctrlPr>
                            <a:rPr lang="en-US" b="0" i="1" smtClean="0">
                              <a:latin typeface="Cambria Math"/>
                            </a:rPr>
                          </m:ctrlPr>
                        </m:dPr>
                        <m:e>
                          <m:eqArr>
                            <m:eqArrPr>
                              <m:ctrlPr>
                                <a:rPr lang="en-US" b="0" i="1" smtClean="0">
                                  <a:latin typeface="Cambria Math"/>
                                </a:rPr>
                              </m:ctrlPr>
                            </m:eqArrPr>
                            <m:e>
                              <m:d>
                                <m:dPr>
                                  <m:ctrlPr>
                                    <a:rPr lang="en-US" b="0" i="1" smtClean="0">
                                      <a:latin typeface="Cambria Math"/>
                                    </a:rPr>
                                  </m:ctrlPr>
                                </m:dPr>
                                <m:e>
                                  <m:r>
                                    <a:rPr lang="en-US" b="0" i="1" smtClean="0">
                                      <a:latin typeface="Cambria Math"/>
                                    </a:rPr>
                                    <m:t>𝑛</m:t>
                                  </m:r>
                                  <m:r>
                                    <a:rPr lang="en-US" b="0" i="1" smtClean="0">
                                      <a:latin typeface="Cambria Math"/>
                                    </a:rPr>
                                    <m:t>, </m:t>
                                  </m:r>
                                  <m:r>
                                    <a:rPr lang="en-US" b="0" i="1" smtClean="0">
                                      <a:latin typeface="Cambria Math"/>
                                    </a:rPr>
                                    <m:t>𝑑𝑖𝑠𝑡</m:t>
                                  </m:r>
                                  <m:d>
                                    <m:dPr>
                                      <m:ctrlPr>
                                        <a:rPr lang="en-US" b="0" i="1" smtClean="0">
                                          <a:latin typeface="Cambria Math"/>
                                        </a:rPr>
                                      </m:ctrlPr>
                                    </m:dPr>
                                    <m:e>
                                      <m:r>
                                        <a:rPr lang="en-US" b="0" i="1" smtClean="0">
                                          <a:latin typeface="Cambria Math"/>
                                        </a:rPr>
                                        <m:t>𝑖</m:t>
                                      </m:r>
                                      <m:r>
                                        <a:rPr lang="en-US" b="0" i="1" smtClean="0">
                                          <a:latin typeface="Cambria Math"/>
                                        </a:rPr>
                                        <m:t>, </m:t>
                                      </m:r>
                                      <m:r>
                                        <a:rPr lang="en-US" b="0" i="1" smtClean="0">
                                          <a:latin typeface="Cambria Math"/>
                                        </a:rPr>
                                        <m:t>𝑘</m:t>
                                      </m:r>
                                    </m:e>
                                  </m:d>
                                  <m:r>
                                    <a:rPr lang="en-US" b="0" i="1" smtClean="0">
                                      <a:latin typeface="Cambria Math"/>
                                    </a:rPr>
                                    <m:t>, </m:t>
                                  </m:r>
                                  <m:r>
                                    <a:rPr lang="en-US" b="0" i="1" smtClean="0">
                                      <a:latin typeface="Cambria Math"/>
                                    </a:rPr>
                                    <m:t>𝑘</m:t>
                                  </m:r>
                                </m:e>
                              </m:d>
                              <m:r>
                                <a:rPr lang="en-US" b="0" i="1" smtClean="0">
                                  <a:latin typeface="Cambria Math"/>
                                </a:rPr>
                                <m:t>,  </m:t>
                              </m:r>
                              <m:r>
                                <a:rPr lang="en-US" b="0" i="1" smtClean="0">
                                  <a:latin typeface="Cambria Math"/>
                                </a:rPr>
                                <m:t>𝑖𝑓</m:t>
                              </m:r>
                              <m:r>
                                <a:rPr lang="en-US" b="0" i="1" smtClean="0">
                                  <a:latin typeface="Cambria Math"/>
                                </a:rPr>
                                <m:t> </m:t>
                              </m:r>
                              <m:r>
                                <a:rPr lang="en-US" b="0" i="1" smtClean="0">
                                  <a:latin typeface="Cambria Math"/>
                                  <a:ea typeface="Cambria Math"/>
                                </a:rPr>
                                <m:t>𝜎</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 ∗, </m:t>
                              </m:r>
                              <m:r>
                                <a:rPr lang="en-US" b="0" i="1" smtClean="0">
                                  <a:latin typeface="Cambria Math"/>
                                  <a:ea typeface="Cambria Math"/>
                                </a:rPr>
                                <m:t>𝑖</m:t>
                              </m:r>
                              <m:r>
                                <a:rPr lang="en-US" b="0" i="1" smtClean="0">
                                  <a:latin typeface="Cambria Math"/>
                                  <a:ea typeface="Cambria Math"/>
                                </a:rPr>
                                <m:t>, </m:t>
                              </m:r>
                              <m:r>
                                <a:rPr lang="en-US" b="0" i="1" smtClean="0">
                                  <a:latin typeface="Cambria Math"/>
                                  <a:ea typeface="Cambria Math"/>
                                </a:rPr>
                                <m:t>𝑘</m:t>
                              </m:r>
                              <m:r>
                                <a:rPr lang="en-US" b="0" i="1" smtClean="0">
                                  <a:latin typeface="Cambria Math"/>
                                  <a:ea typeface="Cambria Math"/>
                                </a:rPr>
                                <m:t>) </m:t>
                              </m:r>
                            </m:e>
                            <m:e>
                              <m:d>
                                <m:dPr>
                                  <m:ctrlPr>
                                    <a:rPr lang="en-US" b="0" i="1" smtClean="0">
                                      <a:latin typeface="Cambria Math"/>
                                      <a:ea typeface="Cambria Math"/>
                                    </a:rPr>
                                  </m:ctrlPr>
                                </m:dPr>
                                <m:e>
                                  <m:r>
                                    <a:rPr lang="en-US" b="0" i="1" smtClean="0">
                                      <a:latin typeface="Cambria Math"/>
                                      <a:ea typeface="Cambria Math"/>
                                    </a:rPr>
                                    <m:t>∞, ∞, ∞</m:t>
                                  </m:r>
                                </m:e>
                              </m:d>
                              <m:r>
                                <a:rPr lang="en-US" b="0" i="1" smtClean="0">
                                  <a:latin typeface="Cambria Math"/>
                                  <a:ea typeface="Cambria Math"/>
                                </a:rPr>
                                <m:t>,  </m:t>
                              </m:r>
                              <m:r>
                                <a:rPr lang="en-US" b="0" i="1" smtClean="0">
                                  <a:latin typeface="Cambria Math"/>
                                  <a:ea typeface="Cambria Math"/>
                                </a:rPr>
                                <m:t>𝑖𝑓</m:t>
                              </m:r>
                              <m:r>
                                <a:rPr lang="en-US" b="0" i="1" smtClean="0">
                                  <a:latin typeface="Cambria Math"/>
                                </a:rPr>
                                <m:t> </m:t>
                              </m:r>
                              <m:r>
                                <a:rPr lang="en-US" b="0" i="1" smtClean="0">
                                  <a:latin typeface="Cambria Math"/>
                                  <a:ea typeface="Cambria Math"/>
                                </a:rPr>
                                <m:t>𝜎</m:t>
                              </m:r>
                              <m:r>
                                <a:rPr lang="en-US" b="0" i="1" smtClean="0">
                                  <a:latin typeface="Cambria Math"/>
                                  <a:ea typeface="Cambria Math"/>
                                </a:rPr>
                                <m:t>=</m:t>
                              </m:r>
                              <m:r>
                                <a:rPr lang="en-US" i="1">
                                  <a:latin typeface="Cambria Math"/>
                                  <a:ea typeface="Cambria Math"/>
                                </a:rPr>
                                <m:t>𝜙</m:t>
                              </m:r>
                              <m:r>
                                <m:rPr>
                                  <m:nor/>
                                </m:rPr>
                                <a:rPr lang="en-US" dirty="0"/>
                                <m:t> </m:t>
                              </m:r>
                            </m:e>
                          </m:eqArr>
                        </m:e>
                      </m:d>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3276600" y="4648200"/>
                <a:ext cx="4867679" cy="710194"/>
              </a:xfrm>
              <a:prstGeom prst="rect">
                <a:avLst/>
              </a:prstGeom>
              <a:blipFill rotWithShape="1">
                <a:blip r:embed="rId6"/>
                <a:stretch>
                  <a:fillRect r="-501"/>
                </a:stretch>
              </a:blipFill>
            </p:spPr>
            <p:txBody>
              <a:bodyPr/>
              <a:lstStyle/>
              <a:p>
                <a:r>
                  <a:rPr lang="en-US">
                    <a:noFill/>
                  </a:rPr>
                  <a:t> </a:t>
                </a:r>
              </a:p>
            </p:txBody>
          </p:sp>
        </mc:Fallback>
      </mc:AlternateContent>
    </p:spTree>
    <p:extLst>
      <p:ext uri="{BB962C8B-B14F-4D97-AF65-F5344CB8AC3E}">
        <p14:creationId xmlns:p14="http://schemas.microsoft.com/office/powerpoint/2010/main" val="12649802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9" name="Rectangle 3"/>
              <p:cNvSpPr txBox="1">
                <a:spLocks noChangeArrowheads="1"/>
              </p:cNvSpPr>
              <p:nvPr/>
            </p:nvSpPr>
            <p:spPr>
              <a:xfrm>
                <a:off x="457200" y="1316184"/>
                <a:ext cx="8305800" cy="665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14:m>
                  <m:oMath xmlns:m="http://schemas.openxmlformats.org/officeDocument/2006/math">
                    <m:sSub>
                      <m:sSubPr>
                        <m:ctrlPr>
                          <a:rPr lang="en-US" sz="3000" i="1" smtClean="0">
                            <a:latin typeface="Cambria Math"/>
                          </a:rPr>
                        </m:ctrlPr>
                      </m:sSubPr>
                      <m:e>
                        <m:r>
                          <a:rPr lang="en-US" sz="3000" b="0" i="1" smtClean="0">
                            <a:latin typeface="Cambria Math"/>
                          </a:rPr>
                          <m:t>𝐴</m:t>
                        </m:r>
                      </m:e>
                      <m:sub>
                        <m:r>
                          <a:rPr lang="en-US" sz="3000" b="0" i="1" smtClean="0">
                            <a:latin typeface="Cambria Math"/>
                          </a:rPr>
                          <m:t>1</m:t>
                        </m:r>
                      </m:sub>
                    </m:sSub>
                  </m:oMath>
                </a14:m>
                <a:r>
                  <a:rPr lang="en-US" sz="3000" dirty="0" smtClean="0"/>
                  <a:t> is SM </a:t>
                </a:r>
                <a:r>
                  <a:rPr lang="en-US" sz="3000" dirty="0" smtClean="0">
                    <a:sym typeface="Wingdings" pitchFamily="2" charset="2"/>
                  </a:rPr>
                  <a:t> A is SM</a:t>
                </a:r>
                <a:endParaRPr lang="en-US" sz="3000" dirty="0" smtClean="0"/>
              </a:p>
            </p:txBody>
          </p:sp>
        </mc:Choice>
        <mc:Fallback xmlns="">
          <p:sp>
            <p:nvSpPr>
              <p:cNvPr id="9" name="Rectangle 3"/>
              <p:cNvSpPr txBox="1">
                <a:spLocks noRot="1" noChangeAspect="1" noMove="1" noResize="1" noEditPoints="1" noAdjustHandles="1" noChangeArrowheads="1" noChangeShapeType="1" noTextEdit="1"/>
              </p:cNvSpPr>
              <p:nvPr/>
            </p:nvSpPr>
            <p:spPr>
              <a:xfrm>
                <a:off x="457200" y="1316184"/>
                <a:ext cx="8305800" cy="665016"/>
              </a:xfrm>
              <a:prstGeom prst="rect">
                <a:avLst/>
              </a:prstGeom>
              <a:blipFill rotWithShape="1">
                <a:blip r:embed="rId3"/>
                <a:stretch>
                  <a:fillRect t="-13761" b="-119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2209800" y="2133600"/>
                <a:ext cx="3964483"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a:rPr>
                        <m:t>𝐴</m:t>
                      </m:r>
                      <m:r>
                        <a:rPr lang="en-US" sz="3200" b="0" i="1" smtClean="0">
                          <a:latin typeface="Cambria Math"/>
                        </a:rPr>
                        <m:t>=⨁</m:t>
                      </m:r>
                      <m:sSub>
                        <m:sSubPr>
                          <m:ctrlPr>
                            <a:rPr lang="en-US" sz="3200" b="0" i="1" smtClean="0">
                              <a:latin typeface="Cambria Math"/>
                              <a:ea typeface="Cambria Math"/>
                            </a:rPr>
                          </m:ctrlPr>
                        </m:sSubPr>
                        <m:e>
                          <m:r>
                            <a:rPr lang="en-US" sz="3200" b="0" i="1" smtClean="0">
                              <a:latin typeface="Cambria Math"/>
                              <a:ea typeface="Cambria Math"/>
                            </a:rPr>
                            <m:t>𝐴</m:t>
                          </m:r>
                        </m:e>
                        <m:sub>
                          <m:r>
                            <a:rPr lang="en-US" sz="3200" b="0" i="1" smtClean="0">
                              <a:latin typeface="Cambria Math"/>
                              <a:ea typeface="Cambria Math"/>
                            </a:rPr>
                            <m:t>1</m:t>
                          </m:r>
                        </m:sub>
                      </m:sSub>
                      <m:r>
                        <a:rPr lang="en-US" sz="3200" b="0" i="1" smtClean="0">
                          <a:latin typeface="Cambria Math"/>
                          <a:ea typeface="Cambria Math"/>
                        </a:rPr>
                        <m:t>   </m:t>
                      </m:r>
                      <m:sSub>
                        <m:sSubPr>
                          <m:ctrlPr>
                            <a:rPr lang="en-US" sz="3200" b="0" i="1" smtClean="0">
                              <a:latin typeface="Cambria Math"/>
                              <a:ea typeface="Cambria Math"/>
                            </a:rPr>
                          </m:ctrlPr>
                        </m:sSubPr>
                        <m:e>
                          <m:r>
                            <a:rPr lang="en-US" sz="3200" b="0" i="1" smtClean="0">
                              <a:latin typeface="Cambria Math"/>
                              <a:ea typeface="Cambria Math"/>
                            </a:rPr>
                            <m:t>𝐴</m:t>
                          </m:r>
                        </m:e>
                        <m:sub>
                          <m:r>
                            <a:rPr lang="en-US" sz="3200" b="0" i="1" smtClean="0">
                              <a:latin typeface="Cambria Math"/>
                              <a:ea typeface="Cambria Math"/>
                            </a:rPr>
                            <m:t>2</m:t>
                          </m:r>
                        </m:sub>
                      </m:sSub>
                      <m:sSub>
                        <m:sSubPr>
                          <m:ctrlPr>
                            <a:rPr lang="en-US" sz="3200" b="0" i="1" smtClean="0">
                              <a:latin typeface="Cambria Math"/>
                              <a:ea typeface="Cambria Math"/>
                            </a:rPr>
                          </m:ctrlPr>
                        </m:sSubPr>
                        <m:e>
                          <m:r>
                            <a:rPr lang="en-US" sz="3200" b="0" i="1" smtClean="0">
                              <a:latin typeface="Cambria Math"/>
                              <a:ea typeface="Cambria Math"/>
                            </a:rPr>
                            <m:t>𝐴</m:t>
                          </m:r>
                        </m:e>
                        <m:sub>
                          <m:r>
                            <a:rPr lang="en-US" sz="3200" b="0" i="1" smtClean="0">
                              <a:latin typeface="Cambria Math"/>
                              <a:ea typeface="Cambria Math"/>
                            </a:rPr>
                            <m:t>3</m:t>
                          </m:r>
                        </m:sub>
                      </m:sSub>
                      <m:r>
                        <a:rPr lang="en-US" sz="3200" b="0" i="1" smtClean="0">
                          <a:latin typeface="Cambria Math"/>
                          <a:ea typeface="Cambria Math"/>
                        </a:rPr>
                        <m:t>…</m:t>
                      </m:r>
                      <m:sSub>
                        <m:sSubPr>
                          <m:ctrlPr>
                            <a:rPr lang="en-US" sz="3200" b="0" i="1" smtClean="0">
                              <a:latin typeface="Cambria Math"/>
                              <a:ea typeface="Cambria Math"/>
                            </a:rPr>
                          </m:ctrlPr>
                        </m:sSubPr>
                        <m:e>
                          <m:r>
                            <a:rPr lang="en-US" sz="3200" b="0" i="1" smtClean="0">
                              <a:latin typeface="Cambria Math"/>
                              <a:ea typeface="Cambria Math"/>
                            </a:rPr>
                            <m:t>𝐴</m:t>
                          </m:r>
                        </m:e>
                        <m:sub>
                          <m:r>
                            <a:rPr lang="en-US" sz="3200" b="0" i="1" smtClean="0">
                              <a:latin typeface="Cambria Math"/>
                              <a:ea typeface="Cambria Math"/>
                            </a:rPr>
                            <m:t>𝑛</m:t>
                          </m:r>
                        </m:sub>
                      </m:sSub>
                    </m:oMath>
                  </m:oMathPara>
                </a14:m>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2209800" y="2133600"/>
                <a:ext cx="3964483" cy="584775"/>
              </a:xfrm>
              <a:prstGeom prst="rect">
                <a:avLst/>
              </a:prstGeom>
              <a:blipFill rotWithShape="1">
                <a:blip r:embed="rId4"/>
                <a:stretch>
                  <a:fillRect t="-12500" r="-4615" b="-34375"/>
                </a:stretch>
              </a:blipFill>
            </p:spPr>
            <p:txBody>
              <a:bodyPr/>
              <a:lstStyle/>
              <a:p>
                <a:r>
                  <a:rPr lang="en-US">
                    <a:noFill/>
                  </a:rPr>
                  <a:t> </a:t>
                </a:r>
              </a:p>
            </p:txBody>
          </p:sp>
        </mc:Fallback>
      </mc:AlternateContent>
      <p:sp>
        <p:nvSpPr>
          <p:cNvPr id="6" name="Rectangle 3"/>
          <p:cNvSpPr txBox="1">
            <a:spLocks noChangeArrowheads="1"/>
          </p:cNvSpPr>
          <p:nvPr/>
        </p:nvSpPr>
        <p:spPr>
          <a:xfrm>
            <a:off x="381000" y="3096492"/>
            <a:ext cx="8305800" cy="14755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We can simplify the algebra by removing link types, IGP distances and node identifiers;</a:t>
            </a:r>
          </a:p>
        </p:txBody>
      </p:sp>
    </p:spTree>
    <p:extLst>
      <p:ext uri="{BB962C8B-B14F-4D97-AF65-F5344CB8AC3E}">
        <p14:creationId xmlns:p14="http://schemas.microsoft.com/office/powerpoint/2010/main" val="14737792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18842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One question arises: where to put the new decision step</a:t>
            </a:r>
          </a:p>
          <a:p>
            <a:pPr fontAlgn="base">
              <a:spcAft>
                <a:spcPct val="0"/>
              </a:spcAft>
              <a:buClr>
                <a:schemeClr val="accent1"/>
              </a:buClr>
              <a:buSzPct val="65000"/>
              <a:buFont typeface="Wingdings" pitchFamily="2" charset="2"/>
              <a:buChar char="n"/>
            </a:pPr>
            <a:r>
              <a:rPr lang="en-US" sz="3000" dirty="0" smtClean="0"/>
              <a:t>Current BGP Decision Process is</a:t>
            </a:r>
          </a:p>
        </p:txBody>
      </p:sp>
      <p:sp>
        <p:nvSpPr>
          <p:cNvPr id="2" name="TextBox 1"/>
          <p:cNvSpPr txBox="1"/>
          <p:nvPr/>
        </p:nvSpPr>
        <p:spPr>
          <a:xfrm>
            <a:off x="1143000" y="3048000"/>
            <a:ext cx="7620000" cy="2308324"/>
          </a:xfrm>
          <a:prstGeom prst="rect">
            <a:avLst/>
          </a:prstGeom>
          <a:noFill/>
        </p:spPr>
        <p:txBody>
          <a:bodyPr wrap="square" rtlCol="0">
            <a:spAutoFit/>
          </a:bodyPr>
          <a:lstStyle/>
          <a:p>
            <a:pPr marL="342900" indent="-342900">
              <a:buAutoNum type="arabicPeriod"/>
            </a:pPr>
            <a:r>
              <a:rPr lang="en-US" sz="2400" dirty="0" smtClean="0"/>
              <a:t>Highest Local Preference;</a:t>
            </a:r>
          </a:p>
          <a:p>
            <a:pPr marL="342900" indent="-342900">
              <a:buAutoNum type="arabicPeriod"/>
            </a:pPr>
            <a:r>
              <a:rPr lang="en-US" sz="2400" dirty="0" smtClean="0"/>
              <a:t>Shortest AS Path Length;</a:t>
            </a:r>
          </a:p>
          <a:p>
            <a:pPr marL="342900" indent="-342900">
              <a:buAutoNum type="arabicPeriod"/>
            </a:pPr>
            <a:r>
              <a:rPr lang="en-US" sz="2400" dirty="0" smtClean="0"/>
              <a:t>Lowest Origin Type;</a:t>
            </a:r>
          </a:p>
          <a:p>
            <a:pPr marL="342900" indent="-342900">
              <a:buAutoNum type="arabicPeriod"/>
            </a:pPr>
            <a:r>
              <a:rPr lang="en-US" sz="2400" dirty="0" smtClean="0"/>
              <a:t>Lowest MED (Multi-Exit Discriminator);</a:t>
            </a:r>
          </a:p>
          <a:p>
            <a:pPr marL="342900" indent="-342900">
              <a:buAutoNum type="arabicPeriod"/>
            </a:pPr>
            <a:r>
              <a:rPr lang="en-US" sz="2400" dirty="0" smtClean="0"/>
              <a:t>Closest Egress (Lowest IGP Distance);</a:t>
            </a:r>
          </a:p>
          <a:p>
            <a:pPr marL="342900" indent="-342900">
              <a:buAutoNum type="arabicPeriod"/>
            </a:pPr>
            <a:r>
              <a:rPr lang="en-US" sz="2400" dirty="0" smtClean="0"/>
              <a:t>Tie Breaking (Lowest-Router-ID);</a:t>
            </a:r>
            <a:endParaRPr lang="en-US" sz="2400" dirty="0"/>
          </a:p>
        </p:txBody>
      </p:sp>
    </p:spTree>
    <p:extLst>
      <p:ext uri="{BB962C8B-B14F-4D97-AF65-F5344CB8AC3E}">
        <p14:creationId xmlns:p14="http://schemas.microsoft.com/office/powerpoint/2010/main" val="429517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Step 1,2,3 cannot cause oscillation</a:t>
            </a:r>
          </a:p>
          <a:p>
            <a:pPr fontAlgn="base">
              <a:spcAft>
                <a:spcPct val="0"/>
              </a:spcAft>
              <a:buClr>
                <a:schemeClr val="accent1"/>
              </a:buClr>
              <a:buSzPct val="65000"/>
              <a:buFont typeface="Wingdings" pitchFamily="2" charset="2"/>
              <a:buChar char="n"/>
            </a:pPr>
            <a:r>
              <a:rPr lang="en-US" sz="3000" dirty="0" smtClean="0"/>
              <a:t>If put after MED step(step 4), then we cannot prevent MED oscillation;</a:t>
            </a:r>
          </a:p>
          <a:p>
            <a:pPr fontAlgn="base">
              <a:spcAft>
                <a:spcPct val="0"/>
              </a:spcAft>
              <a:buClr>
                <a:schemeClr val="accent1"/>
              </a:buClr>
              <a:buSzPct val="65000"/>
              <a:buFont typeface="Wingdings" pitchFamily="2" charset="2"/>
              <a:buChar char="n"/>
            </a:pPr>
            <a:r>
              <a:rPr lang="en-US" sz="3000" dirty="0" smtClean="0"/>
              <a:t>We should put this new decision step between step 3 and 4;</a:t>
            </a:r>
          </a:p>
        </p:txBody>
      </p:sp>
    </p:spTree>
    <p:extLst>
      <p:ext uri="{BB962C8B-B14F-4D97-AF65-F5344CB8AC3E}">
        <p14:creationId xmlns:p14="http://schemas.microsoft.com/office/powerpoint/2010/main" val="20525568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Internal Optimality;</a:t>
            </a:r>
          </a:p>
          <a:p>
            <a:pPr fontAlgn="base">
              <a:spcAft>
                <a:spcPct val="0"/>
              </a:spcAft>
              <a:buClr>
                <a:schemeClr val="accent1"/>
              </a:buClr>
              <a:buSzPct val="65000"/>
              <a:buFont typeface="Wingdings" pitchFamily="2" charset="2"/>
              <a:buChar char="n"/>
            </a:pPr>
            <a:r>
              <a:rPr lang="en-US" sz="3000" dirty="0"/>
              <a:t>Close </a:t>
            </a:r>
            <a:r>
              <a:rPr lang="en-US" sz="3000" dirty="0" smtClean="0"/>
              <a:t>to Internal Optimality</a:t>
            </a:r>
          </a:p>
          <a:p>
            <a:pPr fontAlgn="base">
              <a:spcAft>
                <a:spcPct val="0"/>
              </a:spcAft>
              <a:buClr>
                <a:schemeClr val="accent1"/>
              </a:buClr>
              <a:buSzPct val="65000"/>
              <a:buFont typeface="Wingdings" pitchFamily="2" charset="2"/>
              <a:buChar char="n"/>
            </a:pPr>
            <a:r>
              <a:rPr lang="en-US" sz="3000" dirty="0" smtClean="0"/>
              <a:t>Choosing the a longer route on occasion in exchange for guaranteed stability;</a:t>
            </a:r>
          </a:p>
          <a:p>
            <a:pPr fontAlgn="base">
              <a:spcAft>
                <a:spcPct val="0"/>
              </a:spcAft>
              <a:buClr>
                <a:schemeClr val="accent1"/>
              </a:buClr>
              <a:buSzPct val="65000"/>
              <a:buFont typeface="Wingdings" pitchFamily="2" charset="2"/>
              <a:buChar char="n"/>
            </a:pPr>
            <a:r>
              <a:rPr lang="en-US" sz="3000" dirty="0" smtClean="0"/>
              <a:t>Since route-reflectors already result in suboptimal decision, this trade is worth making;</a:t>
            </a:r>
          </a:p>
        </p:txBody>
      </p:sp>
    </p:spTree>
    <p:extLst>
      <p:ext uri="{BB962C8B-B14F-4D97-AF65-F5344CB8AC3E}">
        <p14:creationId xmlns:p14="http://schemas.microsoft.com/office/powerpoint/2010/main" val="29339554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External Optimality</a:t>
            </a:r>
          </a:p>
          <a:p>
            <a:pPr fontAlgn="base">
              <a:spcAft>
                <a:spcPct val="0"/>
              </a:spcAft>
              <a:buClr>
                <a:schemeClr val="accent1"/>
              </a:buClr>
              <a:buSzPct val="65000"/>
              <a:buFont typeface="Wingdings" pitchFamily="2" charset="2"/>
              <a:buChar char="n"/>
            </a:pPr>
            <a:r>
              <a:rPr lang="en-US" sz="3000" dirty="0" smtClean="0"/>
              <a:t>The additional step might be inconsiderate of the MED value, which may lead to violation of contractual obligations that require the MED attribute to be respected.</a:t>
            </a:r>
          </a:p>
        </p:txBody>
      </p:sp>
    </p:spTree>
    <p:extLst>
      <p:ext uri="{BB962C8B-B14F-4D97-AF65-F5344CB8AC3E}">
        <p14:creationId xmlns:p14="http://schemas.microsoft.com/office/powerpoint/2010/main" val="3781281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Route-Reflection Algebra</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The AS may want its MED to be respected for two reasons:</a:t>
            </a:r>
          </a:p>
          <a:p>
            <a:pPr fontAlgn="base">
              <a:spcAft>
                <a:spcPct val="0"/>
              </a:spcAft>
              <a:buClr>
                <a:schemeClr val="accent1"/>
              </a:buClr>
              <a:buSzPct val="65000"/>
              <a:buFont typeface="Wingdings" pitchFamily="2" charset="2"/>
              <a:buChar char="n"/>
            </a:pPr>
            <a:r>
              <a:rPr lang="en-US" sz="3000" dirty="0" smtClean="0"/>
              <a:t>The first is some links are intended as backup links;</a:t>
            </a:r>
          </a:p>
          <a:p>
            <a:pPr fontAlgn="base">
              <a:spcAft>
                <a:spcPct val="0"/>
              </a:spcAft>
              <a:buClr>
                <a:schemeClr val="accent1"/>
              </a:buClr>
              <a:buSzPct val="65000"/>
              <a:buFont typeface="Wingdings" pitchFamily="2" charset="2"/>
              <a:buChar char="n"/>
            </a:pPr>
            <a:r>
              <a:rPr lang="en-US" sz="3000" dirty="0" smtClean="0"/>
              <a:t>The second is some links may be associated with higher internal cost;</a:t>
            </a:r>
          </a:p>
          <a:p>
            <a:pPr fontAlgn="base">
              <a:spcAft>
                <a:spcPct val="0"/>
              </a:spcAft>
              <a:buClr>
                <a:schemeClr val="accent1"/>
              </a:buClr>
              <a:buSzPct val="65000"/>
              <a:buFont typeface="Wingdings" pitchFamily="2" charset="2"/>
              <a:buChar char="n"/>
            </a:pPr>
            <a:r>
              <a:rPr lang="en-US" sz="3000" dirty="0" smtClean="0"/>
              <a:t>By extending current algebra, we can satisfy the objectives of the MED attribute while guaranteeing stability.</a:t>
            </a:r>
          </a:p>
        </p:txBody>
      </p:sp>
    </p:spTree>
    <p:extLst>
      <p:ext uri="{BB962C8B-B14F-4D97-AF65-F5344CB8AC3E}">
        <p14:creationId xmlns:p14="http://schemas.microsoft.com/office/powerpoint/2010/main" val="2035790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Introduction</a:t>
            </a:r>
            <a:endParaRPr lang="en-US" dirty="0"/>
          </a:p>
        </p:txBody>
      </p:sp>
      <p:sp>
        <p:nvSpPr>
          <p:cNvPr id="34819" name="Rectangle 3"/>
          <p:cNvSpPr>
            <a:spLocks noGrp="1" noChangeArrowheads="1"/>
          </p:cNvSpPr>
          <p:nvPr>
            <p:ph type="body" idx="1"/>
          </p:nvPr>
        </p:nvSpPr>
        <p:spPr>
          <a:xfrm>
            <a:off x="457200" y="1600200"/>
            <a:ext cx="8229600" cy="5257800"/>
          </a:xfrm>
        </p:spPr>
        <p:txBody>
          <a:bodyPr>
            <a:normAutofit fontScale="92500" lnSpcReduction="10000"/>
          </a:bodyPr>
          <a:lstStyle/>
          <a:p>
            <a:pPr fontAlgn="base">
              <a:spcAft>
                <a:spcPct val="0"/>
              </a:spcAft>
              <a:buClr>
                <a:schemeClr val="accent1"/>
              </a:buClr>
              <a:buSzPct val="65000"/>
              <a:buFont typeface="Wingdings" pitchFamily="2" charset="2"/>
              <a:buChar char="n"/>
            </a:pPr>
            <a:r>
              <a:rPr lang="en-US" sz="3000" dirty="0" smtClean="0"/>
              <a:t>Why this paper?</a:t>
            </a:r>
          </a:p>
          <a:p>
            <a:pPr fontAlgn="base">
              <a:spcAft>
                <a:spcPct val="0"/>
              </a:spcAft>
              <a:buClr>
                <a:schemeClr val="accent1"/>
              </a:buClr>
              <a:buSzPct val="65000"/>
              <a:buFont typeface="Wingdings" pitchFamily="2" charset="2"/>
              <a:buChar char="n"/>
            </a:pPr>
            <a:r>
              <a:rPr lang="en-US" sz="3000" dirty="0" smtClean="0"/>
              <a:t>Context</a:t>
            </a:r>
          </a:p>
          <a:p>
            <a:pPr lvl="1" fontAlgn="base">
              <a:spcAft>
                <a:spcPct val="0"/>
              </a:spcAft>
              <a:buClr>
                <a:schemeClr val="accent1"/>
              </a:buClr>
              <a:buSzPct val="90000"/>
              <a:buFont typeface="Calibri" pitchFamily="34" charset="0"/>
              <a:buChar char="•"/>
            </a:pPr>
            <a:r>
              <a:rPr lang="en-US" sz="2600" dirty="0" smtClean="0"/>
              <a:t>Oscillation/</a:t>
            </a:r>
            <a:r>
              <a:rPr lang="en-US" sz="2600" dirty="0" err="1" smtClean="0"/>
              <a:t>Unstability</a:t>
            </a:r>
            <a:r>
              <a:rPr lang="en-US" sz="2600" dirty="0" smtClean="0"/>
              <a:t> in </a:t>
            </a:r>
            <a:r>
              <a:rPr lang="en-US" sz="2600" dirty="0" err="1" smtClean="0"/>
              <a:t>iBGP</a:t>
            </a:r>
            <a:endParaRPr lang="en-US" sz="2600" dirty="0" smtClean="0"/>
          </a:p>
          <a:p>
            <a:pPr lvl="1" fontAlgn="base">
              <a:spcAft>
                <a:spcPct val="0"/>
              </a:spcAft>
              <a:buClr>
                <a:schemeClr val="accent1"/>
              </a:buClr>
              <a:buSzPct val="90000"/>
              <a:buFont typeface="Calibri" pitchFamily="34" charset="0"/>
              <a:buChar char="•"/>
            </a:pPr>
            <a:r>
              <a:rPr lang="en-US" sz="2600" dirty="0" smtClean="0"/>
              <a:t>Routing Algebra is well developed</a:t>
            </a:r>
          </a:p>
          <a:p>
            <a:pPr lvl="1" fontAlgn="base">
              <a:spcAft>
                <a:spcPct val="0"/>
              </a:spcAft>
              <a:buClr>
                <a:schemeClr val="accent1"/>
              </a:buClr>
              <a:buSzPct val="90000"/>
              <a:buFont typeface="Calibri" pitchFamily="34" charset="0"/>
              <a:buChar char="•"/>
            </a:pPr>
            <a:r>
              <a:rPr lang="en-US" sz="2600" dirty="0" smtClean="0"/>
              <a:t>Strict Monotonicity has been proved to guarantee stability</a:t>
            </a:r>
          </a:p>
          <a:p>
            <a:pPr lvl="1" fontAlgn="base">
              <a:spcAft>
                <a:spcPct val="0"/>
              </a:spcAft>
              <a:buClr>
                <a:schemeClr val="accent1"/>
              </a:buClr>
              <a:buSzPct val="90000"/>
              <a:buFont typeface="Calibri" pitchFamily="34" charset="0"/>
              <a:buChar char="•"/>
            </a:pPr>
            <a:r>
              <a:rPr lang="en-US" sz="2600" dirty="0" smtClean="0"/>
              <a:t>MED is widely used;</a:t>
            </a:r>
          </a:p>
          <a:p>
            <a:pPr fontAlgn="base">
              <a:spcAft>
                <a:spcPct val="0"/>
              </a:spcAft>
              <a:buClr>
                <a:schemeClr val="accent1"/>
              </a:buClr>
              <a:buSzPct val="65000"/>
              <a:buFont typeface="Wingdings" pitchFamily="2" charset="2"/>
              <a:buChar char="n"/>
            </a:pPr>
            <a:r>
              <a:rPr lang="en-US" sz="3000" dirty="0" smtClean="0"/>
              <a:t>This paper</a:t>
            </a:r>
            <a:endParaRPr lang="en-US" sz="3000" dirty="0"/>
          </a:p>
          <a:p>
            <a:pPr lvl="1" fontAlgn="base">
              <a:spcAft>
                <a:spcPct val="0"/>
              </a:spcAft>
              <a:buClr>
                <a:schemeClr val="accent1"/>
              </a:buClr>
              <a:buSzPct val="90000"/>
              <a:buFont typeface="Calibri" pitchFamily="34" charset="0"/>
              <a:buChar char="•"/>
            </a:pPr>
            <a:r>
              <a:rPr lang="en-US" sz="2600" dirty="0" smtClean="0"/>
              <a:t>Presents oscillation and its causes;</a:t>
            </a:r>
          </a:p>
          <a:p>
            <a:pPr lvl="1" fontAlgn="base">
              <a:spcAft>
                <a:spcPct val="0"/>
              </a:spcAft>
              <a:buClr>
                <a:schemeClr val="accent1"/>
              </a:buClr>
              <a:buSzPct val="90000"/>
              <a:buFont typeface="Calibri" pitchFamily="34" charset="0"/>
              <a:buChar char="•"/>
            </a:pPr>
            <a:r>
              <a:rPr lang="en-US" sz="2600" dirty="0" smtClean="0"/>
              <a:t>Develops a routing algebra based on the current algebra;</a:t>
            </a:r>
            <a:endParaRPr lang="en-US" sz="2600" dirty="0"/>
          </a:p>
          <a:p>
            <a:pPr lvl="1" fontAlgn="base">
              <a:spcAft>
                <a:spcPct val="0"/>
              </a:spcAft>
              <a:buClr>
                <a:schemeClr val="accent1"/>
              </a:buClr>
              <a:buSzPct val="90000"/>
              <a:buFont typeface="Calibri" pitchFamily="34" charset="0"/>
              <a:buChar char="•"/>
            </a:pPr>
            <a:r>
              <a:rPr lang="en-US" sz="2600" dirty="0" smtClean="0"/>
              <a:t>Studies how the routing algebra could be used to analyze real network;</a:t>
            </a:r>
            <a:endParaRPr lang="en-US" sz="2600" dirty="0"/>
          </a:p>
          <a:p>
            <a:pPr lvl="1" fontAlgn="base">
              <a:spcAft>
                <a:spcPct val="0"/>
              </a:spcAft>
              <a:buClr>
                <a:schemeClr val="accent1"/>
              </a:buClr>
              <a:buSzPct val="90000"/>
              <a:buFont typeface="Calibri" pitchFamily="34" charset="0"/>
              <a:buChar char="•"/>
            </a:pPr>
            <a:r>
              <a:rPr lang="en-US" sz="2600" dirty="0" smtClean="0"/>
              <a:t>Suggests improvements to solve the oscillation problem;</a:t>
            </a:r>
            <a:endParaRPr lang="en-US" sz="2600" dirty="0"/>
          </a:p>
          <a:p>
            <a:pPr marL="457200" lvl="1" indent="0" fontAlgn="base">
              <a:spcAft>
                <a:spcPct val="0"/>
              </a:spcAft>
              <a:buClr>
                <a:schemeClr val="accent1"/>
              </a:buClr>
              <a:buSzPct val="90000"/>
              <a:buNone/>
            </a:pPr>
            <a:endParaRPr lang="en-US" sz="2400" dirty="0"/>
          </a:p>
          <a:p>
            <a:pPr marL="457200" lvl="1" indent="0" fontAlgn="base">
              <a:spcAft>
                <a:spcPct val="0"/>
              </a:spcAft>
              <a:buClr>
                <a:schemeClr val="accent1"/>
              </a:buClr>
              <a:buSzPct val="90000"/>
              <a:buNone/>
            </a:pPr>
            <a:endParaRPr lang="en-US" sz="2600" dirty="0" smtClean="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10053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a:t>Multiple Routes for MED</a:t>
            </a:r>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Previously we assumed that each router can only propagate a single route;</a:t>
            </a:r>
          </a:p>
          <a:p>
            <a:pPr fontAlgn="base">
              <a:spcAft>
                <a:spcPct val="0"/>
              </a:spcAft>
              <a:buClr>
                <a:schemeClr val="accent1"/>
              </a:buClr>
              <a:buSzPct val="65000"/>
              <a:buFont typeface="Wingdings" pitchFamily="2" charset="2"/>
              <a:buChar char="n"/>
            </a:pPr>
            <a:r>
              <a:rPr lang="en-US" sz="3000" dirty="0" smtClean="0"/>
              <a:t>Now we can relax this restriction, by constructing one algebra per neighboring AS, and then composing them together.</a:t>
            </a:r>
          </a:p>
        </p:txBody>
      </p:sp>
    </p:spTree>
    <p:extLst>
      <p:ext uri="{BB962C8B-B14F-4D97-AF65-F5344CB8AC3E}">
        <p14:creationId xmlns:p14="http://schemas.microsoft.com/office/powerpoint/2010/main" val="4398385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Multiple Routes for MED</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199" y="1316184"/>
            <a:ext cx="8305801" cy="665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Prefer Routes with Minimal </a:t>
            </a:r>
            <a:r>
              <a:rPr lang="en-US" sz="3000" dirty="0" err="1" smtClean="0"/>
              <a:t>iBGP</a:t>
            </a:r>
            <a:r>
              <a:rPr lang="en-US" sz="3000" dirty="0" smtClean="0"/>
              <a:t> Hops</a:t>
            </a:r>
          </a:p>
        </p:txBody>
      </p:sp>
      <mc:AlternateContent xmlns:mc="http://schemas.openxmlformats.org/markup-compatibility/2006" xmlns:a14="http://schemas.microsoft.com/office/drawing/2010/main">
        <mc:Choice Requires="a14">
          <p:sp>
            <p:nvSpPr>
              <p:cNvPr id="4" name="TextBox 3"/>
              <p:cNvSpPr txBox="1"/>
              <p:nvPr/>
            </p:nvSpPr>
            <p:spPr>
              <a:xfrm>
                <a:off x="2895600" y="2381012"/>
                <a:ext cx="378558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i="1" smtClean="0">
                          <a:latin typeface="Cambria Math"/>
                          <a:ea typeface="Cambria Math"/>
                        </a:rPr>
                        <m:t>Σ</m:t>
                      </m:r>
                      <m:r>
                        <a:rPr lang="en-US" b="0" i="1" smtClean="0">
                          <a:latin typeface="Cambria Math"/>
                          <a:ea typeface="Cambria Math"/>
                        </a:rPr>
                        <m:t>=</m:t>
                      </m:r>
                      <m:sSup>
                        <m:sSupPr>
                          <m:ctrlPr>
                            <a:rPr lang="en-US" i="1">
                              <a:latin typeface="Cambria Math"/>
                              <a:ea typeface="Cambria Math"/>
                            </a:rPr>
                          </m:ctrlPr>
                        </m:sSupPr>
                        <m:e>
                          <m:r>
                            <a:rPr lang="en-US" i="1">
                              <a:latin typeface="Cambria Math"/>
                              <a:ea typeface="Cambria Math"/>
                            </a:rPr>
                            <m:t>ℤ</m:t>
                          </m:r>
                        </m:e>
                        <m:sup>
                          <m:r>
                            <a:rPr lang="en-US" i="1">
                              <a:latin typeface="Cambria Math"/>
                              <a:ea typeface="Cambria Math"/>
                            </a:rPr>
                            <m:t>+</m:t>
                          </m:r>
                        </m:sup>
                      </m:sSup>
                      <m:r>
                        <a:rPr lang="en-US" i="1" smtClean="0">
                          <a:latin typeface="Cambria Math"/>
                          <a:ea typeface="Cambria Math"/>
                        </a:rPr>
                        <m:t>×</m:t>
                      </m:r>
                      <m:sSup>
                        <m:sSupPr>
                          <m:ctrlPr>
                            <a:rPr lang="en-US" i="1">
                              <a:latin typeface="Cambria Math"/>
                              <a:ea typeface="Cambria Math"/>
                            </a:rPr>
                          </m:ctrlPr>
                        </m:sSupPr>
                        <m:e>
                          <m:r>
                            <a:rPr lang="en-US" i="1">
                              <a:latin typeface="Cambria Math"/>
                              <a:ea typeface="Cambria Math"/>
                            </a:rPr>
                            <m:t>ℤ</m:t>
                          </m:r>
                        </m:e>
                        <m:sup>
                          <m:r>
                            <a:rPr lang="en-US" i="1">
                              <a:latin typeface="Cambria Math"/>
                              <a:ea typeface="Cambria Math"/>
                            </a:rPr>
                            <m:t>+</m:t>
                          </m:r>
                        </m:sup>
                      </m:sSup>
                      <m:r>
                        <a:rPr lang="en-US" i="1" smtClean="0">
                          <a:latin typeface="Cambria Math"/>
                          <a:ea typeface="Cambria Math"/>
                        </a:rPr>
                        <m:t>×</m:t>
                      </m:r>
                      <m:r>
                        <a:rPr lang="en-US" b="0" i="1" smtClean="0">
                          <a:latin typeface="Cambria Math"/>
                          <a:ea typeface="Cambria Math"/>
                        </a:rPr>
                        <m:t>{</m:t>
                      </m:r>
                      <m:r>
                        <a:rPr lang="en-US" b="0" i="1" smtClean="0">
                          <a:latin typeface="Cambria Math"/>
                          <a:ea typeface="Cambria Math"/>
                        </a:rPr>
                        <m:t>𝑑</m:t>
                      </m:r>
                      <m:r>
                        <a:rPr lang="en-US" b="0" i="1" smtClean="0">
                          <a:latin typeface="Cambria Math"/>
                          <a:ea typeface="Cambria Math"/>
                        </a:rPr>
                        <m:t>, </m:t>
                      </m:r>
                      <m:r>
                        <a:rPr lang="en-US" b="0" i="1" smtClean="0">
                          <a:latin typeface="Cambria Math"/>
                          <a:ea typeface="Cambria Math"/>
                        </a:rPr>
                        <m:t>𝑢</m:t>
                      </m:r>
                      <m:r>
                        <a:rPr lang="en-US" b="0" i="1" smtClean="0">
                          <a:latin typeface="Cambria Math"/>
                          <a:ea typeface="Cambria Math"/>
                        </a:rPr>
                        <m:t>, </m:t>
                      </m:r>
                      <m:r>
                        <a:rPr lang="en-US" b="0" i="1" smtClean="0">
                          <a:latin typeface="Cambria Math"/>
                          <a:ea typeface="Cambria Math"/>
                        </a:rPr>
                        <m:t>𝑜</m:t>
                      </m:r>
                      <m:r>
                        <a:rPr lang="en-US" b="0" i="1" smtClean="0">
                          <a:latin typeface="Cambria Math"/>
                          <a:ea typeface="Cambria Math"/>
                        </a:rPr>
                        <m:t>, </m:t>
                      </m:r>
                      <m:r>
                        <a:rPr lang="en-US" b="0" i="1" smtClean="0">
                          <a:latin typeface="Cambria Math"/>
                          <a:ea typeface="Cambria Math"/>
                        </a:rPr>
                        <m:t>𝑒</m:t>
                      </m:r>
                      <m:r>
                        <a:rPr lang="en-US" b="0" i="1" smtClean="0">
                          <a:latin typeface="Cambria Math"/>
                          <a:ea typeface="Cambria Math"/>
                        </a:rPr>
                        <m:t>}×</m:t>
                      </m:r>
                      <m:sSup>
                        <m:sSupPr>
                          <m:ctrlPr>
                            <a:rPr lang="en-US" i="1">
                              <a:latin typeface="Cambria Math"/>
                              <a:ea typeface="Cambria Math"/>
                            </a:rPr>
                          </m:ctrlPr>
                        </m:sSupPr>
                        <m:e>
                          <m:r>
                            <a:rPr lang="en-US" i="1">
                              <a:latin typeface="Cambria Math"/>
                              <a:ea typeface="Cambria Math"/>
                            </a:rPr>
                            <m:t>ℤ</m:t>
                          </m:r>
                        </m:e>
                        <m:sup>
                          <m:r>
                            <a:rPr lang="en-US" i="1">
                              <a:latin typeface="Cambria Math"/>
                              <a:ea typeface="Cambria Math"/>
                            </a:rPr>
                            <m:t>+</m:t>
                          </m:r>
                        </m:sup>
                      </m:sSup>
                      <m:r>
                        <a:rPr lang="en-US" i="1" smtClean="0">
                          <a:latin typeface="Cambria Math"/>
                          <a:ea typeface="Cambria Math"/>
                        </a:rPr>
                        <m:t>×</m:t>
                      </m:r>
                      <m:sSup>
                        <m:sSupPr>
                          <m:ctrlPr>
                            <a:rPr lang="en-US" i="1">
                              <a:latin typeface="Cambria Math"/>
                              <a:ea typeface="Cambria Math"/>
                            </a:rPr>
                          </m:ctrlPr>
                        </m:sSupPr>
                        <m:e>
                          <m:r>
                            <a:rPr lang="en-US" i="1">
                              <a:latin typeface="Cambria Math"/>
                              <a:ea typeface="Cambria Math"/>
                            </a:rPr>
                            <m:t>ℤ</m:t>
                          </m:r>
                        </m:e>
                        <m:sup>
                          <m:r>
                            <a:rPr lang="en-US" i="1">
                              <a:latin typeface="Cambria Math"/>
                              <a:ea typeface="Cambria Math"/>
                            </a:rPr>
                            <m:t>+</m:t>
                          </m:r>
                        </m:sup>
                      </m:sSup>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2895600" y="2381012"/>
                <a:ext cx="3785588" cy="369332"/>
              </a:xfrm>
              <a:prstGeom prst="rect">
                <a:avLst/>
              </a:prstGeom>
              <a:blipFill rotWithShape="1">
                <a:blip r:embed="rId3"/>
                <a:stretch>
                  <a:fillRect t="-8333" r="-1449"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2546820811"/>
                  </p:ext>
                </p:extLst>
              </p:nvPr>
            </p:nvGraphicFramePr>
            <p:xfrm>
              <a:off x="457199" y="2971800"/>
              <a:ext cx="8305801" cy="1483360"/>
            </p:xfrm>
            <a:graphic>
              <a:graphicData uri="http://schemas.openxmlformats.org/drawingml/2006/table">
                <a:tbl>
                  <a:tblPr firstRow="1" firstCol="1" bandRow="1">
                    <a:tableStyleId>{5C22544A-7EE6-4342-B048-85BDC9FD1C3A}</a:tableStyleId>
                  </a:tblPr>
                  <a:tblGrid>
                    <a:gridCol w="914402"/>
                    <a:gridCol w="1802817"/>
                    <a:gridCol w="1854783"/>
                    <a:gridCol w="1837674"/>
                    <a:gridCol w="1896125"/>
                  </a:tblGrid>
                  <a:tr h="370840">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oMath>
                            </m:oMathPara>
                          </a14:m>
                          <a:endParaRPr lang="en-US" dirty="0"/>
                        </a:p>
                      </a:txBody>
                      <a:tcPr/>
                    </a:tc>
                    <a:tc>
                      <a:txBody>
                        <a:bodyPr/>
                        <a:lstStyle/>
                        <a:p>
                          <a:pPr algn="ctr"/>
                          <a:r>
                            <a:rPr lang="en-US" dirty="0" smtClean="0"/>
                            <a:t>(MED,</a:t>
                          </a:r>
                          <a:r>
                            <a:rPr lang="en-US" baseline="0" dirty="0" smtClean="0"/>
                            <a:t> </a:t>
                          </a:r>
                          <a:r>
                            <a:rPr lang="en-US" dirty="0" smtClean="0"/>
                            <a:t>0, e,</a:t>
                          </a:r>
                          <a:r>
                            <a:rPr lang="en-US" baseline="0" dirty="0" smtClean="0"/>
                            <a:t> k, k</a:t>
                          </a:r>
                          <a:r>
                            <a:rPr lang="en-US" dirty="0" smtClean="0"/>
                            <a:t>)</a:t>
                          </a:r>
                          <a:endParaRPr lang="en-US" dirty="0"/>
                        </a:p>
                      </a:txBody>
                      <a:tcPr/>
                    </a:tc>
                    <a:tc>
                      <a:txBody>
                        <a:bodyPr/>
                        <a:lstStyle/>
                        <a:p>
                          <a:pPr algn="ctr"/>
                          <a:r>
                            <a:rPr lang="en-US" dirty="0" smtClean="0"/>
                            <a:t>(MED, n, d, i,</a:t>
                          </a:r>
                          <a:r>
                            <a:rPr lang="en-US" baseline="0" dirty="0" smtClean="0"/>
                            <a:t> k</a:t>
                          </a:r>
                          <a:r>
                            <a:rPr lang="en-US" dirty="0" smtClean="0"/>
                            <a:t>)</a:t>
                          </a:r>
                          <a:endParaRPr lang="en-US" dirty="0"/>
                        </a:p>
                      </a:txBody>
                      <a:tcPr/>
                    </a:tc>
                    <a:tc>
                      <a:txBody>
                        <a:bodyPr/>
                        <a:lstStyle/>
                        <a:p>
                          <a:pPr algn="ctr"/>
                          <a:r>
                            <a:rPr lang="en-US" dirty="0" smtClean="0"/>
                            <a:t>(MED, n, o, i, k)</a:t>
                          </a:r>
                          <a:endParaRPr lang="en-US" dirty="0"/>
                        </a:p>
                      </a:txBody>
                      <a:tcPr/>
                    </a:tc>
                    <a:tc>
                      <a:txBody>
                        <a:bodyPr/>
                        <a:lstStyle/>
                        <a:p>
                          <a:pPr algn="ctr"/>
                          <a:r>
                            <a:rPr lang="en-US" dirty="0" smtClean="0"/>
                            <a:t>(MED, n, u, i,</a:t>
                          </a:r>
                          <a:r>
                            <a:rPr lang="en-US" baseline="0" dirty="0" smtClean="0"/>
                            <a:t> k</a:t>
                          </a:r>
                          <a:r>
                            <a:rPr lang="en-US" dirty="0" smtClean="0"/>
                            <a:t>)</a:t>
                          </a:r>
                          <a:endParaRPr lang="en-US" dirty="0"/>
                        </a:p>
                      </a:txBody>
                      <a:tcPr/>
                    </a:tc>
                  </a:tr>
                  <a:tr h="370840">
                    <a:tc>
                      <a:txBody>
                        <a:bodyPr/>
                        <a:lstStyle/>
                        <a:p>
                          <a:pPr algn="ctr"/>
                          <a:r>
                            <a:rPr lang="en-US" dirty="0" smtClean="0"/>
                            <a:t>(d, j)</a:t>
                          </a:r>
                          <a:endParaRPr lang="en-US" dirty="0"/>
                        </a:p>
                      </a:txBody>
                      <a:tcPr/>
                    </a:tc>
                    <a:tc>
                      <a:txBody>
                        <a:bodyPr/>
                        <a:lstStyle/>
                        <a:p>
                          <a:pPr algn="ctr"/>
                          <a:r>
                            <a:rPr lang="en-US" dirty="0" smtClean="0"/>
                            <a:t>(MED, 1, d, j, k)</a:t>
                          </a:r>
                          <a:endParaRPr lang="en-US" dirty="0"/>
                        </a:p>
                      </a:txBody>
                      <a:tcPr/>
                    </a:tc>
                    <a:tc>
                      <a:txBody>
                        <a:bodyPr/>
                        <a:lstStyle/>
                        <a:p>
                          <a:pPr algn="ctr"/>
                          <a:r>
                            <a:rPr lang="en-US" dirty="0" smtClean="0"/>
                            <a:t>(MED, n+1, d, j, k)</a:t>
                          </a:r>
                          <a:endParaRPr lang="en-US" dirty="0"/>
                        </a:p>
                      </a:txBody>
                      <a:tcPr/>
                    </a:tc>
                    <a:tc>
                      <a:txBody>
                        <a:bodyPr/>
                        <a:lstStyle/>
                        <a:p>
                          <a:pPr algn="ctr"/>
                          <a:r>
                            <a:rPr lang="en-US" dirty="0" smtClean="0"/>
                            <a:t>(MED, n+1, d, j, k)</a:t>
                          </a:r>
                          <a:endParaRPr lang="en-US" dirty="0"/>
                        </a:p>
                      </a:txBody>
                      <a:tcPr/>
                    </a:tc>
                    <a:tc>
                      <a:txBody>
                        <a:bodyPr/>
                        <a:lstStyle/>
                        <a:p>
                          <a:pPr algn="ctr"/>
                          <a:r>
                            <a:rPr lang="en-US" dirty="0" smtClean="0"/>
                            <a:t>(MED, n+1, d, j,</a:t>
                          </a:r>
                          <a:r>
                            <a:rPr lang="en-US" baseline="0" dirty="0" smtClean="0"/>
                            <a:t> k)</a:t>
                          </a:r>
                          <a:endParaRPr lang="en-US" dirty="0"/>
                        </a:p>
                      </a:txBody>
                      <a:tcPr/>
                    </a:tc>
                  </a:tr>
                  <a:tr h="370840">
                    <a:tc>
                      <a:txBody>
                        <a:bodyPr/>
                        <a:lstStyle/>
                        <a:p>
                          <a:pPr algn="ctr"/>
                          <a:r>
                            <a:rPr lang="en-US" dirty="0" smtClean="0"/>
                            <a:t>(o, j)</a:t>
                          </a:r>
                          <a:endParaRPr lang="en-US" dirty="0"/>
                        </a:p>
                      </a:txBody>
                      <a:tcPr/>
                    </a:tc>
                    <a:tc>
                      <a:txBody>
                        <a:bodyPr/>
                        <a:lstStyle/>
                        <a:p>
                          <a:pPr algn="ctr"/>
                          <a:r>
                            <a:rPr lang="en-US" dirty="0" smtClean="0"/>
                            <a:t>(MED, 1, o, j, k)</a:t>
                          </a:r>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algn="ctr"/>
                          <a:r>
                            <a:rPr lang="en-US" dirty="0" smtClean="0"/>
                            <a:t>(MED,</a:t>
                          </a:r>
                          <a:r>
                            <a:rPr lang="en-US" baseline="0" dirty="0" smtClean="0"/>
                            <a:t> </a:t>
                          </a:r>
                          <a:r>
                            <a:rPr lang="en-US" dirty="0" smtClean="0"/>
                            <a:t>n+1, o, j, k)</a:t>
                          </a:r>
                          <a:endParaRPr lang="en-US" dirty="0"/>
                        </a:p>
                      </a:txBody>
                      <a:tcPr/>
                    </a:tc>
                  </a:tr>
                  <a:tr h="370840">
                    <a:tc>
                      <a:txBody>
                        <a:bodyPr/>
                        <a:lstStyle/>
                        <a:p>
                          <a:pPr algn="ctr"/>
                          <a:r>
                            <a:rPr lang="en-US" dirty="0" smtClean="0"/>
                            <a:t>(u, j)</a:t>
                          </a:r>
                          <a:endParaRPr lang="en-US" dirty="0"/>
                        </a:p>
                      </a:txBody>
                      <a:tcPr/>
                    </a:tc>
                    <a:tc>
                      <a:txBody>
                        <a:bodyPr/>
                        <a:lstStyle/>
                        <a:p>
                          <a:pPr algn="ctr"/>
                          <a:r>
                            <a:rPr lang="en-US" dirty="0" smtClean="0"/>
                            <a:t>(MED, 1, u, j, k)</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𝜙</m:t>
                                </m:r>
                              </m:oMath>
                            </m:oMathPara>
                          </a14:m>
                          <a:endParaRPr lang="en-US" dirty="0"/>
                        </a:p>
                      </a:txBody>
                      <a:tcPr/>
                    </a:tc>
                    <a:tc>
                      <a:txBody>
                        <a:bodyPr/>
                        <a:lstStyle/>
                        <a:p>
                          <a:pPr algn="ctr"/>
                          <a:r>
                            <a:rPr lang="en-US" dirty="0" smtClean="0"/>
                            <a:t>(MED, n+1, u, j, k)</a:t>
                          </a:r>
                          <a:endParaRPr lang="en-US" dirty="0"/>
                        </a:p>
                      </a:txBody>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2546820811"/>
                  </p:ext>
                </p:extLst>
              </p:nvPr>
            </p:nvGraphicFramePr>
            <p:xfrm>
              <a:off x="457199" y="2971800"/>
              <a:ext cx="8305801" cy="1483360"/>
            </p:xfrm>
            <a:graphic>
              <a:graphicData uri="http://schemas.openxmlformats.org/drawingml/2006/table">
                <a:tbl>
                  <a:tblPr firstRow="1" firstCol="1" bandRow="1">
                    <a:tableStyleId>{5C22544A-7EE6-4342-B048-85BDC9FD1C3A}</a:tableStyleId>
                  </a:tblPr>
                  <a:tblGrid>
                    <a:gridCol w="914402"/>
                    <a:gridCol w="1802817"/>
                    <a:gridCol w="1854783"/>
                    <a:gridCol w="1837674"/>
                    <a:gridCol w="1896125"/>
                  </a:tblGrid>
                  <a:tr h="370840">
                    <a:tc>
                      <a:txBody>
                        <a:bodyPr/>
                        <a:lstStyle/>
                        <a:p>
                          <a:endParaRPr lang="en-US"/>
                        </a:p>
                      </a:txBody>
                      <a:tcPr>
                        <a:blipFill rotWithShape="1">
                          <a:blip r:embed="rId4"/>
                          <a:stretch>
                            <a:fillRect t="-8197" r="-808667" b="-322951"/>
                          </a:stretch>
                        </a:blipFill>
                      </a:tcPr>
                    </a:tc>
                    <a:tc>
                      <a:txBody>
                        <a:bodyPr/>
                        <a:lstStyle/>
                        <a:p>
                          <a:pPr algn="ctr"/>
                          <a:r>
                            <a:rPr lang="en-US" dirty="0" smtClean="0"/>
                            <a:t>(MED,</a:t>
                          </a:r>
                          <a:r>
                            <a:rPr lang="en-US" baseline="0" dirty="0" smtClean="0"/>
                            <a:t> </a:t>
                          </a:r>
                          <a:r>
                            <a:rPr lang="en-US" dirty="0" smtClean="0"/>
                            <a:t>0, e</a:t>
                          </a:r>
                          <a:r>
                            <a:rPr lang="en-US" dirty="0" smtClean="0"/>
                            <a:t>,</a:t>
                          </a:r>
                          <a:r>
                            <a:rPr lang="en-US" baseline="0" dirty="0" smtClean="0"/>
                            <a:t> k, k</a:t>
                          </a:r>
                          <a:r>
                            <a:rPr lang="en-US" dirty="0" smtClean="0"/>
                            <a:t>)</a:t>
                          </a:r>
                          <a:endParaRPr lang="en-US" dirty="0"/>
                        </a:p>
                      </a:txBody>
                      <a:tcPr/>
                    </a:tc>
                    <a:tc>
                      <a:txBody>
                        <a:bodyPr/>
                        <a:lstStyle/>
                        <a:p>
                          <a:pPr algn="ctr"/>
                          <a:r>
                            <a:rPr lang="en-US" dirty="0" smtClean="0"/>
                            <a:t>(MED, n, d</a:t>
                          </a:r>
                          <a:r>
                            <a:rPr lang="en-US" dirty="0" smtClean="0"/>
                            <a:t>, i,</a:t>
                          </a:r>
                          <a:r>
                            <a:rPr lang="en-US" baseline="0" dirty="0" smtClean="0"/>
                            <a:t> k</a:t>
                          </a:r>
                          <a:r>
                            <a:rPr lang="en-US" dirty="0" smtClean="0"/>
                            <a:t>)</a:t>
                          </a:r>
                          <a:endParaRPr lang="en-US" dirty="0"/>
                        </a:p>
                      </a:txBody>
                      <a:tcPr/>
                    </a:tc>
                    <a:tc>
                      <a:txBody>
                        <a:bodyPr/>
                        <a:lstStyle/>
                        <a:p>
                          <a:pPr algn="ctr"/>
                          <a:r>
                            <a:rPr lang="en-US" dirty="0" smtClean="0"/>
                            <a:t>(MED, n, o</a:t>
                          </a:r>
                          <a:r>
                            <a:rPr lang="en-US" dirty="0" smtClean="0"/>
                            <a:t>, i, k)</a:t>
                          </a:r>
                          <a:endParaRPr lang="en-US" dirty="0"/>
                        </a:p>
                      </a:txBody>
                      <a:tcPr/>
                    </a:tc>
                    <a:tc>
                      <a:txBody>
                        <a:bodyPr/>
                        <a:lstStyle/>
                        <a:p>
                          <a:pPr algn="ctr"/>
                          <a:r>
                            <a:rPr lang="en-US" dirty="0" smtClean="0"/>
                            <a:t>(MED, n, u</a:t>
                          </a:r>
                          <a:r>
                            <a:rPr lang="en-US" dirty="0" smtClean="0"/>
                            <a:t>, i,</a:t>
                          </a:r>
                          <a:r>
                            <a:rPr lang="en-US" baseline="0" dirty="0" smtClean="0"/>
                            <a:t> k</a:t>
                          </a:r>
                          <a:r>
                            <a:rPr lang="en-US" dirty="0" smtClean="0"/>
                            <a:t>)</a:t>
                          </a:r>
                          <a:endParaRPr lang="en-US" dirty="0"/>
                        </a:p>
                      </a:txBody>
                      <a:tcPr/>
                    </a:tc>
                  </a:tr>
                  <a:tr h="370840">
                    <a:tc>
                      <a:txBody>
                        <a:bodyPr/>
                        <a:lstStyle/>
                        <a:p>
                          <a:pPr algn="ctr"/>
                          <a:r>
                            <a:rPr lang="en-US" dirty="0" smtClean="0"/>
                            <a:t>(d, j)</a:t>
                          </a:r>
                          <a:endParaRPr lang="en-US" dirty="0"/>
                        </a:p>
                      </a:txBody>
                      <a:tcPr/>
                    </a:tc>
                    <a:tc>
                      <a:txBody>
                        <a:bodyPr/>
                        <a:lstStyle/>
                        <a:p>
                          <a:pPr algn="ctr"/>
                          <a:r>
                            <a:rPr lang="en-US" dirty="0" smtClean="0"/>
                            <a:t>(MED, 1, d</a:t>
                          </a:r>
                          <a:r>
                            <a:rPr lang="en-US" dirty="0" smtClean="0"/>
                            <a:t>, j, k)</a:t>
                          </a:r>
                          <a:endParaRPr lang="en-US" dirty="0"/>
                        </a:p>
                      </a:txBody>
                      <a:tcPr/>
                    </a:tc>
                    <a:tc>
                      <a:txBody>
                        <a:bodyPr/>
                        <a:lstStyle/>
                        <a:p>
                          <a:pPr algn="ctr"/>
                          <a:r>
                            <a:rPr lang="en-US" dirty="0" smtClean="0"/>
                            <a:t>(MED, n+1, d</a:t>
                          </a:r>
                          <a:r>
                            <a:rPr lang="en-US" dirty="0" smtClean="0"/>
                            <a:t>, j, k)</a:t>
                          </a:r>
                          <a:endParaRPr lang="en-US" dirty="0"/>
                        </a:p>
                      </a:txBody>
                      <a:tcPr/>
                    </a:tc>
                    <a:tc>
                      <a:txBody>
                        <a:bodyPr/>
                        <a:lstStyle/>
                        <a:p>
                          <a:pPr algn="ctr"/>
                          <a:r>
                            <a:rPr lang="en-US" dirty="0" smtClean="0"/>
                            <a:t>(MED, n+1, d</a:t>
                          </a:r>
                          <a:r>
                            <a:rPr lang="en-US" dirty="0" smtClean="0"/>
                            <a:t>, j, k)</a:t>
                          </a:r>
                          <a:endParaRPr lang="en-US" dirty="0"/>
                        </a:p>
                      </a:txBody>
                      <a:tcPr/>
                    </a:tc>
                    <a:tc>
                      <a:txBody>
                        <a:bodyPr/>
                        <a:lstStyle/>
                        <a:p>
                          <a:pPr algn="ctr"/>
                          <a:r>
                            <a:rPr lang="en-US" dirty="0" smtClean="0"/>
                            <a:t>(MED, n+1, d</a:t>
                          </a:r>
                          <a:r>
                            <a:rPr lang="en-US" dirty="0" smtClean="0"/>
                            <a:t>, j,</a:t>
                          </a:r>
                          <a:r>
                            <a:rPr lang="en-US" baseline="0" dirty="0" smtClean="0"/>
                            <a:t> k)</a:t>
                          </a:r>
                          <a:endParaRPr lang="en-US" dirty="0"/>
                        </a:p>
                      </a:txBody>
                      <a:tcPr/>
                    </a:tc>
                  </a:tr>
                  <a:tr h="370840">
                    <a:tc>
                      <a:txBody>
                        <a:bodyPr/>
                        <a:lstStyle/>
                        <a:p>
                          <a:pPr algn="ctr"/>
                          <a:r>
                            <a:rPr lang="en-US" dirty="0" smtClean="0"/>
                            <a:t>(o, j)</a:t>
                          </a:r>
                          <a:endParaRPr lang="en-US" dirty="0"/>
                        </a:p>
                      </a:txBody>
                      <a:tcPr/>
                    </a:tc>
                    <a:tc>
                      <a:txBody>
                        <a:bodyPr/>
                        <a:lstStyle/>
                        <a:p>
                          <a:pPr algn="ctr"/>
                          <a:r>
                            <a:rPr lang="en-US" dirty="0" smtClean="0"/>
                            <a:t>(MED, 1, o</a:t>
                          </a:r>
                          <a:r>
                            <a:rPr lang="en-US" dirty="0" smtClean="0"/>
                            <a:t>, j, k)</a:t>
                          </a:r>
                          <a:endParaRPr lang="en-US" dirty="0"/>
                        </a:p>
                      </a:txBody>
                      <a:tcPr/>
                    </a:tc>
                    <a:tc>
                      <a:txBody>
                        <a:bodyPr/>
                        <a:lstStyle/>
                        <a:p>
                          <a:endParaRPr lang="en-US"/>
                        </a:p>
                      </a:txBody>
                      <a:tcPr>
                        <a:blipFill rotWithShape="1">
                          <a:blip r:embed="rId4"/>
                          <a:stretch>
                            <a:fillRect l="-146711" t="-211667" r="-201645" b="-126667"/>
                          </a:stretch>
                        </a:blipFill>
                      </a:tcPr>
                    </a:tc>
                    <a:tc>
                      <a:txBody>
                        <a:bodyPr/>
                        <a:lstStyle/>
                        <a:p>
                          <a:endParaRPr lang="en-US"/>
                        </a:p>
                      </a:txBody>
                      <a:tcPr>
                        <a:blipFill rotWithShape="1">
                          <a:blip r:embed="rId4"/>
                          <a:stretch>
                            <a:fillRect l="-248344" t="-211667" r="-102980" b="-126667"/>
                          </a:stretch>
                        </a:blipFill>
                      </a:tcPr>
                    </a:tc>
                    <a:tc>
                      <a:txBody>
                        <a:bodyPr/>
                        <a:lstStyle/>
                        <a:p>
                          <a:pPr algn="ctr"/>
                          <a:r>
                            <a:rPr lang="en-US" dirty="0" smtClean="0"/>
                            <a:t>(MED,</a:t>
                          </a:r>
                          <a:r>
                            <a:rPr lang="en-US" baseline="0" dirty="0" smtClean="0"/>
                            <a:t> </a:t>
                          </a:r>
                          <a:r>
                            <a:rPr lang="en-US" dirty="0" smtClean="0"/>
                            <a:t>n+1, o</a:t>
                          </a:r>
                          <a:r>
                            <a:rPr lang="en-US" dirty="0" smtClean="0"/>
                            <a:t>, j, k)</a:t>
                          </a:r>
                          <a:endParaRPr lang="en-US" dirty="0"/>
                        </a:p>
                      </a:txBody>
                      <a:tcPr/>
                    </a:tc>
                  </a:tr>
                  <a:tr h="370840">
                    <a:tc>
                      <a:txBody>
                        <a:bodyPr/>
                        <a:lstStyle/>
                        <a:p>
                          <a:pPr algn="ctr"/>
                          <a:r>
                            <a:rPr lang="en-US" dirty="0" smtClean="0"/>
                            <a:t>(u, j)</a:t>
                          </a:r>
                          <a:endParaRPr lang="en-US" dirty="0"/>
                        </a:p>
                      </a:txBody>
                      <a:tcPr/>
                    </a:tc>
                    <a:tc>
                      <a:txBody>
                        <a:bodyPr/>
                        <a:lstStyle/>
                        <a:p>
                          <a:pPr algn="ctr"/>
                          <a:r>
                            <a:rPr lang="en-US" dirty="0" smtClean="0"/>
                            <a:t>(MED, 1, u</a:t>
                          </a:r>
                          <a:r>
                            <a:rPr lang="en-US" dirty="0" smtClean="0"/>
                            <a:t>, j, k)</a:t>
                          </a:r>
                          <a:endParaRPr lang="en-US" dirty="0"/>
                        </a:p>
                      </a:txBody>
                      <a:tcPr/>
                    </a:tc>
                    <a:tc>
                      <a:txBody>
                        <a:bodyPr/>
                        <a:lstStyle/>
                        <a:p>
                          <a:endParaRPr lang="en-US"/>
                        </a:p>
                      </a:txBody>
                      <a:tcPr>
                        <a:blipFill rotWithShape="1">
                          <a:blip r:embed="rId4"/>
                          <a:stretch>
                            <a:fillRect l="-146711" t="-306557" r="-201645" b="-24590"/>
                          </a:stretch>
                        </a:blipFill>
                      </a:tcPr>
                    </a:tc>
                    <a:tc>
                      <a:txBody>
                        <a:bodyPr/>
                        <a:lstStyle/>
                        <a:p>
                          <a:endParaRPr lang="en-US"/>
                        </a:p>
                      </a:txBody>
                      <a:tcPr>
                        <a:blipFill rotWithShape="1">
                          <a:blip r:embed="rId4"/>
                          <a:stretch>
                            <a:fillRect l="-248344" t="-306557" r="-102980" b="-24590"/>
                          </a:stretch>
                        </a:blipFill>
                      </a:tcPr>
                    </a:tc>
                    <a:tc>
                      <a:txBody>
                        <a:bodyPr/>
                        <a:lstStyle/>
                        <a:p>
                          <a:pPr algn="ctr"/>
                          <a:r>
                            <a:rPr lang="en-US" dirty="0" smtClean="0"/>
                            <a:t>(MED, n+1, u</a:t>
                          </a:r>
                          <a:r>
                            <a:rPr lang="en-US" dirty="0" smtClean="0"/>
                            <a:t>, j, k)</a:t>
                          </a:r>
                          <a:endParaRPr 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3" name="TextBox 2"/>
              <p:cNvSpPr txBox="1"/>
              <p:nvPr/>
            </p:nvSpPr>
            <p:spPr>
              <a:xfrm>
                <a:off x="1981200" y="4928606"/>
                <a:ext cx="5986446" cy="7101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ea typeface="Cambria Math"/>
                            </a:rPr>
                            <m:t>𝜎</m:t>
                          </m:r>
                        </m:e>
                      </m:d>
                      <m:r>
                        <a:rPr lang="en-US" b="0" i="1" smtClean="0">
                          <a:latin typeface="Cambria Math"/>
                        </a:rPr>
                        <m:t>=</m:t>
                      </m:r>
                      <m:d>
                        <m:dPr>
                          <m:begChr m:val="{"/>
                          <m:endChr m:val=""/>
                          <m:ctrlPr>
                            <a:rPr lang="en-US" b="0" i="1" smtClean="0">
                              <a:latin typeface="Cambria Math"/>
                            </a:rPr>
                          </m:ctrlPr>
                        </m:dPr>
                        <m:e>
                          <m:eqArr>
                            <m:eqArrPr>
                              <m:ctrlPr>
                                <a:rPr lang="en-US" b="0" i="1" smtClean="0">
                                  <a:latin typeface="Cambria Math"/>
                                </a:rPr>
                              </m:ctrlPr>
                            </m:eqArrPr>
                            <m:e>
                              <m:d>
                                <m:dPr>
                                  <m:ctrlPr>
                                    <a:rPr lang="en-US" b="0" i="1" smtClean="0">
                                      <a:latin typeface="Cambria Math"/>
                                    </a:rPr>
                                  </m:ctrlPr>
                                </m:dPr>
                                <m:e>
                                  <m:r>
                                    <a:rPr lang="en-US" b="0" i="1" smtClean="0">
                                      <a:latin typeface="Cambria Math"/>
                                    </a:rPr>
                                    <m:t>𝑀𝐸𝐷</m:t>
                                  </m:r>
                                  <m:r>
                                    <a:rPr lang="en-US" b="0" i="1" smtClean="0">
                                      <a:latin typeface="Cambria Math"/>
                                    </a:rPr>
                                    <m:t>, </m:t>
                                  </m:r>
                                  <m:r>
                                    <a:rPr lang="en-US" b="0" i="1" smtClean="0">
                                      <a:latin typeface="Cambria Math"/>
                                    </a:rPr>
                                    <m:t>𝑛</m:t>
                                  </m:r>
                                  <m:r>
                                    <a:rPr lang="en-US" b="0" i="1" smtClean="0">
                                      <a:latin typeface="Cambria Math"/>
                                    </a:rPr>
                                    <m:t>, </m:t>
                                  </m:r>
                                  <m:r>
                                    <a:rPr lang="en-US" b="0" i="1" smtClean="0">
                                      <a:latin typeface="Cambria Math"/>
                                    </a:rPr>
                                    <m:t>𝑑𝑖𝑠𝑡</m:t>
                                  </m:r>
                                  <m:d>
                                    <m:dPr>
                                      <m:ctrlPr>
                                        <a:rPr lang="en-US" b="0" i="1" smtClean="0">
                                          <a:latin typeface="Cambria Math"/>
                                        </a:rPr>
                                      </m:ctrlPr>
                                    </m:dPr>
                                    <m:e>
                                      <m:r>
                                        <a:rPr lang="en-US" b="0" i="1" smtClean="0">
                                          <a:latin typeface="Cambria Math"/>
                                        </a:rPr>
                                        <m:t>𝑖</m:t>
                                      </m:r>
                                      <m:r>
                                        <a:rPr lang="en-US" b="0" i="1" smtClean="0">
                                          <a:latin typeface="Cambria Math"/>
                                        </a:rPr>
                                        <m:t>, </m:t>
                                      </m:r>
                                      <m:r>
                                        <a:rPr lang="en-US" b="0" i="1" smtClean="0">
                                          <a:latin typeface="Cambria Math"/>
                                        </a:rPr>
                                        <m:t>𝑘</m:t>
                                      </m:r>
                                    </m:e>
                                  </m:d>
                                  <m:r>
                                    <a:rPr lang="en-US" b="0" i="1" smtClean="0">
                                      <a:latin typeface="Cambria Math"/>
                                    </a:rPr>
                                    <m:t>, </m:t>
                                  </m:r>
                                  <m:r>
                                    <a:rPr lang="en-US" b="0" i="1" smtClean="0">
                                      <a:latin typeface="Cambria Math"/>
                                    </a:rPr>
                                    <m:t>𝑘</m:t>
                                  </m:r>
                                </m:e>
                              </m:d>
                              <m:r>
                                <a:rPr lang="en-US" b="0" i="1" smtClean="0">
                                  <a:latin typeface="Cambria Math"/>
                                </a:rPr>
                                <m:t>,  </m:t>
                              </m:r>
                              <m:r>
                                <a:rPr lang="en-US" b="0" i="1" smtClean="0">
                                  <a:latin typeface="Cambria Math"/>
                                </a:rPr>
                                <m:t>𝑖𝑓</m:t>
                              </m:r>
                              <m:r>
                                <a:rPr lang="en-US" b="0" i="1" smtClean="0">
                                  <a:latin typeface="Cambria Math"/>
                                </a:rPr>
                                <m:t> </m:t>
                              </m:r>
                              <m:r>
                                <a:rPr lang="en-US" b="0" i="1" smtClean="0">
                                  <a:latin typeface="Cambria Math"/>
                                  <a:ea typeface="Cambria Math"/>
                                </a:rPr>
                                <m:t>𝜎</m:t>
                              </m:r>
                              <m:r>
                                <a:rPr lang="en-US" b="0" i="1" smtClean="0">
                                  <a:latin typeface="Cambria Math"/>
                                  <a:ea typeface="Cambria Math"/>
                                </a:rPr>
                                <m:t>=(</m:t>
                              </m:r>
                              <m:r>
                                <a:rPr lang="en-US" b="0" i="1" smtClean="0">
                                  <a:latin typeface="Cambria Math"/>
                                  <a:ea typeface="Cambria Math"/>
                                </a:rPr>
                                <m:t>𝑀𝐸𝐷</m:t>
                              </m:r>
                              <m:r>
                                <a:rPr lang="en-US" b="0" i="1" smtClean="0">
                                  <a:latin typeface="Cambria Math"/>
                                  <a:ea typeface="Cambria Math"/>
                                </a:rPr>
                                <m:t>, </m:t>
                              </m:r>
                              <m:r>
                                <a:rPr lang="en-US" b="0" i="1" smtClean="0">
                                  <a:latin typeface="Cambria Math"/>
                                  <a:ea typeface="Cambria Math"/>
                                </a:rPr>
                                <m:t>𝑛</m:t>
                              </m:r>
                              <m:r>
                                <a:rPr lang="en-US" b="0" i="1" smtClean="0">
                                  <a:latin typeface="Cambria Math"/>
                                  <a:ea typeface="Cambria Math"/>
                                </a:rPr>
                                <m:t>, ∗, </m:t>
                              </m:r>
                              <m:r>
                                <a:rPr lang="en-US" b="0" i="1" smtClean="0">
                                  <a:latin typeface="Cambria Math"/>
                                  <a:ea typeface="Cambria Math"/>
                                </a:rPr>
                                <m:t>𝑖</m:t>
                              </m:r>
                              <m:r>
                                <a:rPr lang="en-US" b="0" i="1" smtClean="0">
                                  <a:latin typeface="Cambria Math"/>
                                  <a:ea typeface="Cambria Math"/>
                                </a:rPr>
                                <m:t>, </m:t>
                              </m:r>
                              <m:r>
                                <a:rPr lang="en-US" b="0" i="1" smtClean="0">
                                  <a:latin typeface="Cambria Math"/>
                                  <a:ea typeface="Cambria Math"/>
                                </a:rPr>
                                <m:t>𝑘</m:t>
                              </m:r>
                              <m:r>
                                <a:rPr lang="en-US" b="0" i="1" smtClean="0">
                                  <a:latin typeface="Cambria Math"/>
                                  <a:ea typeface="Cambria Math"/>
                                </a:rPr>
                                <m:t>) </m:t>
                              </m:r>
                            </m:e>
                            <m:e>
                              <m:d>
                                <m:dPr>
                                  <m:ctrlPr>
                                    <a:rPr lang="en-US" b="0" i="1" smtClean="0">
                                      <a:latin typeface="Cambria Math"/>
                                      <a:ea typeface="Cambria Math"/>
                                    </a:rPr>
                                  </m:ctrlPr>
                                </m:dPr>
                                <m:e>
                                  <m:r>
                                    <a:rPr lang="en-US" b="0" i="1" smtClean="0">
                                      <a:latin typeface="Cambria Math"/>
                                      <a:ea typeface="Cambria Math"/>
                                    </a:rPr>
                                    <m:t>∞,</m:t>
                                  </m:r>
                                  <m:r>
                                    <a:rPr lang="en-US" i="1">
                                      <a:latin typeface="Cambria Math"/>
                                      <a:ea typeface="Cambria Math"/>
                                    </a:rPr>
                                    <m:t>∞</m:t>
                                  </m:r>
                                  <m:r>
                                    <a:rPr lang="en-US" b="0" i="1" smtClean="0">
                                      <a:latin typeface="Cambria Math"/>
                                      <a:ea typeface="Cambria Math"/>
                                    </a:rPr>
                                    <m:t>, ∞, ∞</m:t>
                                  </m:r>
                                </m:e>
                              </m:d>
                              <m:r>
                                <a:rPr lang="en-US" b="0" i="1" smtClean="0">
                                  <a:latin typeface="Cambria Math"/>
                                  <a:ea typeface="Cambria Math"/>
                                </a:rPr>
                                <m:t>,  </m:t>
                              </m:r>
                              <m:r>
                                <a:rPr lang="en-US" b="0" i="1" smtClean="0">
                                  <a:latin typeface="Cambria Math"/>
                                  <a:ea typeface="Cambria Math"/>
                                </a:rPr>
                                <m:t>𝑖𝑓</m:t>
                              </m:r>
                              <m:r>
                                <a:rPr lang="en-US" b="0" i="1" smtClean="0">
                                  <a:latin typeface="Cambria Math"/>
                                </a:rPr>
                                <m:t> </m:t>
                              </m:r>
                              <m:r>
                                <a:rPr lang="en-US" b="0" i="1" smtClean="0">
                                  <a:latin typeface="Cambria Math"/>
                                  <a:ea typeface="Cambria Math"/>
                                </a:rPr>
                                <m:t>𝜎</m:t>
                              </m:r>
                              <m:r>
                                <a:rPr lang="en-US" b="0" i="1" smtClean="0">
                                  <a:latin typeface="Cambria Math"/>
                                  <a:ea typeface="Cambria Math"/>
                                </a:rPr>
                                <m:t>=</m:t>
                              </m:r>
                              <m:r>
                                <a:rPr lang="en-US" i="1">
                                  <a:latin typeface="Cambria Math"/>
                                  <a:ea typeface="Cambria Math"/>
                                </a:rPr>
                                <m:t>𝜙</m:t>
                              </m:r>
                              <m:r>
                                <m:rPr>
                                  <m:nor/>
                                </m:rPr>
                                <a:rPr lang="en-US" dirty="0"/>
                                <m:t> </m:t>
                              </m:r>
                            </m:e>
                          </m:eqArr>
                        </m:e>
                      </m:d>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1981200" y="4928606"/>
                <a:ext cx="5986446" cy="710194"/>
              </a:xfrm>
              <a:prstGeom prst="rect">
                <a:avLst/>
              </a:prstGeom>
              <a:blipFill rotWithShape="1">
                <a:blip r:embed="rId5"/>
                <a:stretch>
                  <a:fillRect r="-815"/>
                </a:stretch>
              </a:blipFill>
            </p:spPr>
            <p:txBody>
              <a:bodyPr/>
              <a:lstStyle/>
              <a:p>
                <a:r>
                  <a:rPr lang="en-US">
                    <a:noFill/>
                  </a:rPr>
                  <a:t> </a:t>
                </a:r>
              </a:p>
            </p:txBody>
          </p:sp>
        </mc:Fallback>
      </mc:AlternateContent>
    </p:spTree>
    <p:extLst>
      <p:ext uri="{BB962C8B-B14F-4D97-AF65-F5344CB8AC3E}">
        <p14:creationId xmlns:p14="http://schemas.microsoft.com/office/powerpoint/2010/main" val="930944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Multiple Routes for MED</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199" y="1316184"/>
            <a:ext cx="8305801" cy="665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Cartesian product for MED – Parallel Universes</a:t>
            </a:r>
          </a:p>
        </p:txBody>
      </p:sp>
      <mc:AlternateContent xmlns:mc="http://schemas.openxmlformats.org/markup-compatibility/2006" xmlns:a14="http://schemas.microsoft.com/office/drawing/2010/main">
        <mc:Choice Requires="a14">
          <p:sp>
            <p:nvSpPr>
              <p:cNvPr id="2" name="TextBox 1"/>
              <p:cNvSpPr txBox="1"/>
              <p:nvPr/>
            </p:nvSpPr>
            <p:spPr>
              <a:xfrm>
                <a:off x="990600" y="1981200"/>
                <a:ext cx="24874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𝐿</m:t>
                      </m:r>
                      <m:r>
                        <a:rPr lang="en-US" b="0" i="1" smtClean="0">
                          <a:latin typeface="Cambria Math"/>
                        </a:rPr>
                        <m:t>=</m:t>
                      </m:r>
                      <m:sSub>
                        <m:sSubPr>
                          <m:ctrlPr>
                            <a:rPr lang="en-US" b="0" i="1" smtClean="0">
                              <a:latin typeface="Cambria Math"/>
                            </a:rPr>
                          </m:ctrlPr>
                        </m:sSubPr>
                        <m:e>
                          <m:r>
                            <a:rPr lang="en-US" b="0" i="1" smtClean="0">
                              <a:latin typeface="Cambria Math"/>
                            </a:rPr>
                            <m:t>𝐿</m:t>
                          </m:r>
                        </m:e>
                        <m:sub>
                          <m:r>
                            <a:rPr lang="en-US" b="0" i="1" smtClean="0">
                              <a:latin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𝐿</m:t>
                          </m:r>
                        </m:e>
                        <m:sub>
                          <m:r>
                            <a:rPr lang="en-US" b="0" i="1" smtClean="0">
                              <a:latin typeface="Cambria Math"/>
                              <a:ea typeface="Cambria Math"/>
                            </a:rPr>
                            <m:t>2</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𝐿</m:t>
                          </m:r>
                        </m:e>
                        <m:sub>
                          <m:r>
                            <a:rPr lang="en-US" b="0" i="1" smtClean="0">
                              <a:latin typeface="Cambria Math"/>
                              <a:ea typeface="Cambria Math"/>
                            </a:rPr>
                            <m:t>𝑚</m:t>
                          </m:r>
                        </m:sub>
                      </m:sSub>
                    </m:oMath>
                  </m:oMathPara>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990600" y="1981200"/>
                <a:ext cx="2487412" cy="369332"/>
              </a:xfrm>
              <a:prstGeom prst="rect">
                <a:avLst/>
              </a:prstGeom>
              <a:blipFill rotWithShape="1">
                <a:blip r:embed="rId3"/>
                <a:stretch>
                  <a:fillRect t="-8197" r="-980"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990600" y="2502932"/>
                <a:ext cx="249036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b="0" i="1" smtClean="0">
                          <a:latin typeface="Cambria Math"/>
                          <a:ea typeface="Cambria Math"/>
                        </a:rPr>
                        <m:t>Σ</m:t>
                      </m:r>
                      <m:r>
                        <a:rPr lang="en-US" b="0" i="1" smtClean="0">
                          <a:latin typeface="Cambria Math"/>
                        </a:rPr>
                        <m:t>=</m:t>
                      </m:r>
                      <m:sSub>
                        <m:sSubPr>
                          <m:ctrlPr>
                            <a:rPr lang="en-US" b="0" i="1" smtClean="0">
                              <a:latin typeface="Cambria Math"/>
                            </a:rPr>
                          </m:ctrlPr>
                        </m:sSubPr>
                        <m:e>
                          <m:r>
                            <m:rPr>
                              <m:sty m:val="p"/>
                            </m:rPr>
                            <a:rPr lang="el-GR" b="0" i="1" smtClean="0">
                              <a:latin typeface="Cambria Math"/>
                              <a:ea typeface="Cambria Math"/>
                            </a:rPr>
                            <m:t>Σ</m:t>
                          </m:r>
                        </m:e>
                        <m:sub>
                          <m:r>
                            <a:rPr lang="en-US" b="0" i="1" smtClean="0">
                              <a:latin typeface="Cambria Math"/>
                            </a:rPr>
                            <m:t>1</m:t>
                          </m:r>
                        </m:sub>
                      </m:sSub>
                      <m:r>
                        <a:rPr lang="en-US" b="0" i="1" smtClean="0">
                          <a:latin typeface="Cambria Math"/>
                          <a:ea typeface="Cambria Math"/>
                        </a:rPr>
                        <m:t>×</m:t>
                      </m:r>
                      <m:sSub>
                        <m:sSubPr>
                          <m:ctrlPr>
                            <a:rPr lang="en-US" b="0" i="1" smtClean="0">
                              <a:latin typeface="Cambria Math"/>
                              <a:ea typeface="Cambria Math"/>
                            </a:rPr>
                          </m:ctrlPr>
                        </m:sSubPr>
                        <m:e>
                          <m:r>
                            <m:rPr>
                              <m:sty m:val="p"/>
                            </m:rPr>
                            <a:rPr lang="el-GR" b="0" i="1" smtClean="0">
                              <a:latin typeface="Cambria Math"/>
                              <a:ea typeface="Cambria Math"/>
                            </a:rPr>
                            <m:t>Σ</m:t>
                          </m:r>
                        </m:e>
                        <m:sub>
                          <m:r>
                            <a:rPr lang="en-US" b="0" i="1" smtClean="0">
                              <a:latin typeface="Cambria Math"/>
                              <a:ea typeface="Cambria Math"/>
                            </a:rPr>
                            <m:t>2</m:t>
                          </m:r>
                        </m:sub>
                      </m:sSub>
                      <m:r>
                        <a:rPr lang="en-US" b="0" i="1" smtClean="0">
                          <a:latin typeface="Cambria Math"/>
                          <a:ea typeface="Cambria Math"/>
                        </a:rPr>
                        <m:t>×…×</m:t>
                      </m:r>
                      <m:sSub>
                        <m:sSubPr>
                          <m:ctrlPr>
                            <a:rPr lang="en-US" b="0" i="1" smtClean="0">
                              <a:latin typeface="Cambria Math"/>
                              <a:ea typeface="Cambria Math"/>
                            </a:rPr>
                          </m:ctrlPr>
                        </m:sSubPr>
                        <m:e>
                          <m:r>
                            <m:rPr>
                              <m:sty m:val="p"/>
                            </m:rPr>
                            <a:rPr lang="el-GR" b="0" i="1" smtClean="0">
                              <a:latin typeface="Cambria Math"/>
                              <a:ea typeface="Cambria Math"/>
                            </a:rPr>
                            <m:t>Σ</m:t>
                          </m:r>
                        </m:e>
                        <m:sub>
                          <m:r>
                            <a:rPr lang="en-US" b="0" i="1" smtClean="0">
                              <a:latin typeface="Cambria Math"/>
                              <a:ea typeface="Cambria Math"/>
                            </a:rPr>
                            <m:t>𝑚</m:t>
                          </m:r>
                        </m:sub>
                      </m:sSub>
                    </m:oMath>
                  </m:oMathPara>
                </a14:m>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990600" y="2502932"/>
                <a:ext cx="2490362" cy="369332"/>
              </a:xfrm>
              <a:prstGeom prst="rect">
                <a:avLst/>
              </a:prstGeom>
              <a:blipFill rotWithShape="1">
                <a:blip r:embed="rId4"/>
                <a:stretch>
                  <a:fillRect t="-8333" r="-1225"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990600" y="3156466"/>
                <a:ext cx="5658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b="0" i="1" smtClean="0">
                              <a:latin typeface="Cambria Math"/>
                            </a:rPr>
                          </m:ctrlPr>
                        </m:dPr>
                        <m:e>
                          <m:sSub>
                            <m:sSubPr>
                              <m:ctrlPr>
                                <a:rPr lang="en-US" b="0" i="1" smtClean="0">
                                  <a:latin typeface="Cambria Math"/>
                                </a:rPr>
                              </m:ctrlPr>
                            </m:sSubPr>
                            <m:e>
                              <m:r>
                                <a:rPr lang="en-US" b="0" i="1" smtClean="0">
                                  <a:latin typeface="Cambria Math"/>
                                </a:rPr>
                                <m:t>𝑙</m:t>
                              </m:r>
                            </m:e>
                            <m:sub>
                              <m:r>
                                <a:rPr lang="en-US" b="0" i="1" smtClean="0">
                                  <a:latin typeface="Cambria Math"/>
                                </a:rPr>
                                <m:t>1</m:t>
                              </m:r>
                            </m:sub>
                          </m:sSub>
                          <m:r>
                            <a:rPr lang="en-US" b="0" i="1" smtClean="0">
                              <a:latin typeface="Cambria Math"/>
                            </a:rPr>
                            <m:t>, </m:t>
                          </m:r>
                          <m:sSub>
                            <m:sSubPr>
                              <m:ctrlPr>
                                <a:rPr lang="en-US" b="0" i="1" smtClean="0">
                                  <a:latin typeface="Cambria Math"/>
                                </a:rPr>
                              </m:ctrlPr>
                            </m:sSubPr>
                            <m:e>
                              <m:r>
                                <a:rPr lang="en-US" b="0" i="1" smtClean="0">
                                  <a:latin typeface="Cambria Math"/>
                                </a:rPr>
                                <m:t>𝑙</m:t>
                              </m:r>
                            </m:e>
                            <m:sub>
                              <m:r>
                                <a:rPr lang="en-US" b="0" i="1" smtClean="0">
                                  <a:latin typeface="Cambria Math"/>
                                </a:rPr>
                                <m:t>2</m:t>
                              </m:r>
                            </m:sub>
                          </m:sSub>
                          <m:r>
                            <a:rPr lang="en-US" b="0" i="1" smtClean="0">
                              <a:latin typeface="Cambria Math"/>
                            </a:rPr>
                            <m:t>…</m:t>
                          </m:r>
                          <m:sSub>
                            <m:sSubPr>
                              <m:ctrlPr>
                                <a:rPr lang="en-US" b="0" i="1" smtClean="0">
                                  <a:latin typeface="Cambria Math"/>
                                </a:rPr>
                              </m:ctrlPr>
                            </m:sSubPr>
                            <m:e>
                              <m:r>
                                <a:rPr lang="en-US" b="0" i="1" smtClean="0">
                                  <a:latin typeface="Cambria Math"/>
                                </a:rPr>
                                <m:t>𝑙</m:t>
                              </m:r>
                            </m:e>
                            <m:sub>
                              <m:r>
                                <a:rPr lang="en-US" b="0" i="1" smtClean="0">
                                  <a:latin typeface="Cambria Math"/>
                                </a:rPr>
                                <m:t>𝑚</m:t>
                              </m:r>
                            </m:sub>
                          </m:sSub>
                        </m:e>
                      </m:d>
                      <m:r>
                        <a:rPr lang="en-US" b="0" i="1" smtClean="0">
                          <a:latin typeface="Cambria Math"/>
                          <a:ea typeface="Cambria Math"/>
                        </a:rPr>
                        <m:t>⨁</m:t>
                      </m:r>
                      <m:d>
                        <m:dPr>
                          <m:ctrlPr>
                            <a:rPr lang="en-US" b="0" i="1" smtClean="0">
                              <a:latin typeface="Cambria Math"/>
                              <a:ea typeface="Cambria Math"/>
                            </a:rPr>
                          </m:ctrlPr>
                        </m:dPr>
                        <m:e>
                          <m:sSub>
                            <m:sSubPr>
                              <m:ctrlPr>
                                <a:rPr lang="en-US" b="0" i="1" smtClean="0">
                                  <a:latin typeface="Cambria Math"/>
                                  <a:ea typeface="Cambria Math"/>
                                </a:rPr>
                              </m:ctrlPr>
                            </m:sSubPr>
                            <m:e>
                              <m:r>
                                <a:rPr lang="en-US" b="0" i="1" smtClean="0">
                                  <a:latin typeface="Cambria Math"/>
                                  <a:ea typeface="Cambria Math"/>
                                </a:rPr>
                                <m:t>𝜎</m:t>
                              </m:r>
                            </m:e>
                            <m:sub>
                              <m:r>
                                <a:rPr lang="en-US" b="0" i="1" smtClean="0">
                                  <a:latin typeface="Cambria Math"/>
                                  <a:ea typeface="Cambria Math"/>
                                </a:rPr>
                                <m:t>1</m:t>
                              </m:r>
                            </m:sub>
                          </m:sSub>
                          <m:r>
                            <a:rPr lang="en-US" b="0" i="1" smtClean="0">
                              <a:latin typeface="Cambria Math"/>
                              <a:ea typeface="Cambria Math"/>
                            </a:rPr>
                            <m:t>,</m:t>
                          </m:r>
                          <m:sSub>
                            <m:sSubPr>
                              <m:ctrlPr>
                                <a:rPr lang="en-US" i="1">
                                  <a:latin typeface="Cambria Math"/>
                                  <a:ea typeface="Cambria Math"/>
                                </a:rPr>
                              </m:ctrlPr>
                            </m:sSubPr>
                            <m:e>
                              <m:r>
                                <a:rPr lang="en-US" i="1">
                                  <a:latin typeface="Cambria Math"/>
                                  <a:ea typeface="Cambria Math"/>
                                </a:rPr>
                                <m:t>𝜎</m:t>
                              </m:r>
                            </m:e>
                            <m:sub>
                              <m:r>
                                <a:rPr lang="en-US" b="0" i="1" smtClean="0">
                                  <a:latin typeface="Cambria Math"/>
                                  <a:ea typeface="Cambria Math"/>
                                </a:rPr>
                                <m:t>2</m:t>
                              </m:r>
                            </m:sub>
                          </m:sSub>
                          <m:r>
                            <a:rPr lang="en-US" b="0" i="1" smtClean="0">
                              <a:latin typeface="Cambria Math"/>
                              <a:ea typeface="Cambria Math"/>
                            </a:rPr>
                            <m:t>…</m:t>
                          </m:r>
                          <m:sSub>
                            <m:sSubPr>
                              <m:ctrlPr>
                                <a:rPr lang="en-US" i="1">
                                  <a:latin typeface="Cambria Math"/>
                                  <a:ea typeface="Cambria Math"/>
                                </a:rPr>
                              </m:ctrlPr>
                            </m:sSubPr>
                            <m:e>
                              <m:r>
                                <a:rPr lang="en-US" i="1">
                                  <a:latin typeface="Cambria Math"/>
                                  <a:ea typeface="Cambria Math"/>
                                </a:rPr>
                                <m:t>𝜎</m:t>
                              </m:r>
                            </m:e>
                            <m:sub>
                              <m:r>
                                <a:rPr lang="en-US" b="0" i="1" smtClean="0">
                                  <a:latin typeface="Cambria Math"/>
                                  <a:ea typeface="Cambria Math"/>
                                </a:rPr>
                                <m:t>𝑚</m:t>
                              </m:r>
                            </m:sub>
                          </m:sSub>
                        </m:e>
                      </m:d>
                      <m:r>
                        <a:rPr lang="en-US" b="0" i="1" smtClean="0">
                          <a:latin typeface="Cambria Math"/>
                          <a:ea typeface="Cambria Math"/>
                        </a:rPr>
                        <m:t>=</m:t>
                      </m:r>
                      <m:d>
                        <m:dPr>
                          <m:ctrlPr>
                            <a:rPr lang="en-US" b="0" i="1" smtClean="0">
                              <a:latin typeface="Cambria Math"/>
                              <a:ea typeface="Cambria Math"/>
                            </a:rPr>
                          </m:ctrlPr>
                        </m:dPr>
                        <m:e>
                          <m:sSub>
                            <m:sSubPr>
                              <m:ctrlPr>
                                <a:rPr lang="en-US" i="1">
                                  <a:latin typeface="Cambria Math"/>
                                </a:rPr>
                              </m:ctrlPr>
                            </m:sSubPr>
                            <m:e>
                              <m:r>
                                <a:rPr lang="en-US" i="1">
                                  <a:latin typeface="Cambria Math"/>
                                </a:rPr>
                                <m:t>𝑙</m:t>
                              </m:r>
                            </m:e>
                            <m:sub>
                              <m:r>
                                <a:rPr lang="en-US" i="1">
                                  <a:latin typeface="Cambria Math"/>
                                </a:rPr>
                                <m:t>1</m:t>
                              </m:r>
                            </m:sub>
                          </m:sSub>
                          <m:r>
                            <a:rPr lang="en-US" i="1" smtClean="0">
                              <a:latin typeface="Cambria Math"/>
                              <a:ea typeface="Cambria Math"/>
                            </a:rPr>
                            <m:t>⨁</m:t>
                          </m:r>
                          <m:sSub>
                            <m:sSubPr>
                              <m:ctrlPr>
                                <a:rPr lang="en-US" i="1">
                                  <a:latin typeface="Cambria Math"/>
                                  <a:ea typeface="Cambria Math"/>
                                </a:rPr>
                              </m:ctrlPr>
                            </m:sSubPr>
                            <m:e>
                              <m:r>
                                <a:rPr lang="en-US" i="1">
                                  <a:latin typeface="Cambria Math"/>
                                  <a:ea typeface="Cambria Math"/>
                                </a:rPr>
                                <m:t>𝜎</m:t>
                              </m:r>
                            </m:e>
                            <m:sub>
                              <m:r>
                                <a:rPr lang="en-US" i="1">
                                  <a:latin typeface="Cambria Math"/>
                                  <a:ea typeface="Cambria Math"/>
                                </a:rPr>
                                <m:t>1</m:t>
                              </m:r>
                            </m:sub>
                          </m:sSub>
                          <m:r>
                            <a:rPr lang="en-US" b="0" i="1" smtClean="0">
                              <a:latin typeface="Cambria Math"/>
                              <a:ea typeface="Cambria Math"/>
                            </a:rPr>
                            <m:t>,</m:t>
                          </m:r>
                          <m:sSub>
                            <m:sSubPr>
                              <m:ctrlPr>
                                <a:rPr lang="en-US" i="1">
                                  <a:latin typeface="Cambria Math"/>
                                </a:rPr>
                              </m:ctrlPr>
                            </m:sSubPr>
                            <m:e>
                              <m:r>
                                <a:rPr lang="en-US" i="1">
                                  <a:latin typeface="Cambria Math"/>
                                </a:rPr>
                                <m:t>𝑙</m:t>
                              </m:r>
                            </m:e>
                            <m:sub>
                              <m:r>
                                <a:rPr lang="en-US" b="0" i="1" smtClean="0">
                                  <a:latin typeface="Cambria Math"/>
                                </a:rPr>
                                <m:t>2</m:t>
                              </m:r>
                            </m:sub>
                          </m:sSub>
                          <m:r>
                            <a:rPr lang="en-US" i="1">
                              <a:latin typeface="Cambria Math"/>
                              <a:ea typeface="Cambria Math"/>
                            </a:rPr>
                            <m:t>⨁</m:t>
                          </m:r>
                          <m:sSub>
                            <m:sSubPr>
                              <m:ctrlPr>
                                <a:rPr lang="en-US" i="1">
                                  <a:latin typeface="Cambria Math"/>
                                  <a:ea typeface="Cambria Math"/>
                                </a:rPr>
                              </m:ctrlPr>
                            </m:sSubPr>
                            <m:e>
                              <m:r>
                                <a:rPr lang="en-US" i="1">
                                  <a:latin typeface="Cambria Math"/>
                                  <a:ea typeface="Cambria Math"/>
                                </a:rPr>
                                <m:t>𝜎</m:t>
                              </m:r>
                            </m:e>
                            <m:sub>
                              <m:r>
                                <a:rPr lang="en-US" b="0" i="1" smtClean="0">
                                  <a:latin typeface="Cambria Math"/>
                                  <a:ea typeface="Cambria Math"/>
                                </a:rPr>
                                <m:t>2</m:t>
                              </m:r>
                            </m:sub>
                          </m:sSub>
                          <m:r>
                            <a:rPr lang="en-US" b="0" i="1" smtClean="0">
                              <a:latin typeface="Cambria Math"/>
                              <a:ea typeface="Cambria Math"/>
                            </a:rPr>
                            <m:t>…</m:t>
                          </m:r>
                          <m:sSub>
                            <m:sSubPr>
                              <m:ctrlPr>
                                <a:rPr lang="en-US" i="1">
                                  <a:latin typeface="Cambria Math"/>
                                </a:rPr>
                              </m:ctrlPr>
                            </m:sSubPr>
                            <m:e>
                              <m:r>
                                <a:rPr lang="en-US" i="1">
                                  <a:latin typeface="Cambria Math"/>
                                </a:rPr>
                                <m:t>𝑙</m:t>
                              </m:r>
                            </m:e>
                            <m:sub>
                              <m:r>
                                <a:rPr lang="en-US" b="0" i="1" smtClean="0">
                                  <a:latin typeface="Cambria Math"/>
                                </a:rPr>
                                <m:t>𝑚</m:t>
                              </m:r>
                            </m:sub>
                          </m:sSub>
                          <m:r>
                            <a:rPr lang="en-US" i="1">
                              <a:latin typeface="Cambria Math"/>
                              <a:ea typeface="Cambria Math"/>
                            </a:rPr>
                            <m:t>⨁</m:t>
                          </m:r>
                          <m:sSub>
                            <m:sSubPr>
                              <m:ctrlPr>
                                <a:rPr lang="en-US" i="1">
                                  <a:latin typeface="Cambria Math"/>
                                  <a:ea typeface="Cambria Math"/>
                                </a:rPr>
                              </m:ctrlPr>
                            </m:sSubPr>
                            <m:e>
                              <m:r>
                                <a:rPr lang="en-US" i="1">
                                  <a:latin typeface="Cambria Math"/>
                                  <a:ea typeface="Cambria Math"/>
                                </a:rPr>
                                <m:t>𝜎</m:t>
                              </m:r>
                            </m:e>
                            <m:sub>
                              <m:r>
                                <a:rPr lang="en-US" b="0" i="1" smtClean="0">
                                  <a:latin typeface="Cambria Math"/>
                                  <a:ea typeface="Cambria Math"/>
                                </a:rPr>
                                <m:t>𝑚</m:t>
                              </m:r>
                            </m:sub>
                          </m:sSub>
                        </m:e>
                      </m:d>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990600" y="3156466"/>
                <a:ext cx="5658024" cy="369332"/>
              </a:xfrm>
              <a:prstGeom prst="rect">
                <a:avLst/>
              </a:prstGeom>
              <a:blipFill rotWithShape="1">
                <a:blip r:embed="rId5"/>
                <a:stretch>
                  <a:fillRect t="-8333" r="-216"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3"/>
              <p:cNvSpPr txBox="1">
                <a:spLocks noChangeArrowheads="1"/>
              </p:cNvSpPr>
              <p:nvPr/>
            </p:nvSpPr>
            <p:spPr>
              <a:xfrm>
                <a:off x="457198" y="4038600"/>
                <a:ext cx="8305801" cy="665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14:m>
                  <m:oMath xmlns:m="http://schemas.openxmlformats.org/officeDocument/2006/math">
                    <m:sSub>
                      <m:sSubPr>
                        <m:ctrlPr>
                          <a:rPr lang="en-US" sz="3000" i="1" smtClean="0">
                            <a:latin typeface="Cambria Math"/>
                          </a:rPr>
                        </m:ctrlPr>
                      </m:sSubPr>
                      <m:e>
                        <m:r>
                          <a:rPr lang="en-US" sz="3000" b="0" i="1" smtClean="0">
                            <a:latin typeface="Cambria Math"/>
                          </a:rPr>
                          <m:t>(</m:t>
                        </m:r>
                        <m:r>
                          <a:rPr lang="en-US" sz="3000" b="0" i="1" smtClean="0">
                            <a:latin typeface="Cambria Math"/>
                          </a:rPr>
                          <m:t>𝐿</m:t>
                        </m:r>
                      </m:e>
                      <m:sub>
                        <m:r>
                          <a:rPr lang="en-US" sz="3000" b="0" i="1" smtClean="0">
                            <a:latin typeface="Cambria Math"/>
                          </a:rPr>
                          <m:t>𝑖</m:t>
                        </m:r>
                      </m:sub>
                    </m:sSub>
                    <m:r>
                      <a:rPr lang="en-US" sz="3000" b="0" i="1" smtClean="0">
                        <a:latin typeface="Cambria Math"/>
                      </a:rPr>
                      <m:t>, </m:t>
                    </m:r>
                    <m:sSub>
                      <m:sSubPr>
                        <m:ctrlPr>
                          <a:rPr lang="en-US" sz="3000" b="0" i="1" smtClean="0">
                            <a:latin typeface="Cambria Math"/>
                          </a:rPr>
                        </m:ctrlPr>
                      </m:sSubPr>
                      <m:e>
                        <m:r>
                          <m:rPr>
                            <m:sty m:val="p"/>
                          </m:rPr>
                          <a:rPr lang="el-GR" sz="3000" b="0" i="1" smtClean="0">
                            <a:latin typeface="Cambria Math"/>
                            <a:ea typeface="Cambria Math"/>
                          </a:rPr>
                          <m:t>Σ</m:t>
                        </m:r>
                      </m:e>
                      <m:sub>
                        <m:r>
                          <a:rPr lang="en-US" sz="3000" b="0" i="1" smtClean="0">
                            <a:latin typeface="Cambria Math"/>
                          </a:rPr>
                          <m:t>𝑖</m:t>
                        </m:r>
                      </m:sub>
                    </m:sSub>
                    <m:r>
                      <a:rPr lang="en-US" sz="3000" b="0" i="1" smtClean="0">
                        <a:latin typeface="Cambria Math"/>
                      </a:rPr>
                      <m:t>)</m:t>
                    </m:r>
                  </m:oMath>
                </a14:m>
                <a:r>
                  <a:rPr lang="en-US" sz="3000" dirty="0" smtClean="0"/>
                  <a:t> is the i’s independent routing Universe;</a:t>
                </a:r>
              </a:p>
            </p:txBody>
          </p:sp>
        </mc:Choice>
        <mc:Fallback xmlns="">
          <p:sp>
            <p:nvSpPr>
              <p:cNvPr id="12" name="Rectangle 3"/>
              <p:cNvSpPr txBox="1">
                <a:spLocks noRot="1" noChangeAspect="1" noMove="1" noResize="1" noEditPoints="1" noAdjustHandles="1" noChangeArrowheads="1" noChangeShapeType="1" noTextEdit="1"/>
              </p:cNvSpPr>
              <p:nvPr/>
            </p:nvSpPr>
            <p:spPr>
              <a:xfrm>
                <a:off x="457198" y="4038600"/>
                <a:ext cx="8305801" cy="665016"/>
              </a:xfrm>
              <a:prstGeom prst="rect">
                <a:avLst/>
              </a:prstGeom>
              <a:blipFill rotWithShape="1">
                <a:blip r:embed="rId6"/>
                <a:stretch>
                  <a:fillRect t="-11009" b="-11009"/>
                </a:stretch>
              </a:blipFill>
            </p:spPr>
            <p:txBody>
              <a:bodyPr/>
              <a:lstStyle/>
              <a:p>
                <a:r>
                  <a:rPr lang="en-US">
                    <a:noFill/>
                  </a:rPr>
                  <a:t> </a:t>
                </a:r>
              </a:p>
            </p:txBody>
          </p:sp>
        </mc:Fallback>
      </mc:AlternateContent>
    </p:spTree>
    <p:extLst>
      <p:ext uri="{BB962C8B-B14F-4D97-AF65-F5344CB8AC3E}">
        <p14:creationId xmlns:p14="http://schemas.microsoft.com/office/powerpoint/2010/main" val="42939156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Multiple Routes for MED</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199" y="1316184"/>
            <a:ext cx="8305801" cy="6650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Separation</a:t>
            </a:r>
          </a:p>
        </p:txBody>
      </p:sp>
      <p:sp>
        <p:nvSpPr>
          <p:cNvPr id="11" name="Regular Pentagon 10"/>
          <p:cNvSpPr/>
          <p:nvPr/>
        </p:nvSpPr>
        <p:spPr>
          <a:xfrm>
            <a:off x="872396" y="2603635"/>
            <a:ext cx="453105" cy="431529"/>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0</a:t>
            </a:r>
            <a:endParaRPr lang="en-US" sz="2400" b="1" dirty="0">
              <a:solidFill>
                <a:schemeClr val="accent1"/>
              </a:solidFill>
            </a:endParaRPr>
          </a:p>
        </p:txBody>
      </p:sp>
      <p:sp>
        <p:nvSpPr>
          <p:cNvPr id="13" name="Oval 12"/>
          <p:cNvSpPr/>
          <p:nvPr/>
        </p:nvSpPr>
        <p:spPr>
          <a:xfrm>
            <a:off x="915664" y="3924275"/>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p>
        </p:txBody>
      </p:sp>
      <p:cxnSp>
        <p:nvCxnSpPr>
          <p:cNvPr id="16" name="Straight Connector 15"/>
          <p:cNvCxnSpPr>
            <a:stCxn id="42" idx="3"/>
            <a:endCxn id="40" idx="0"/>
          </p:cNvCxnSpPr>
          <p:nvPr/>
        </p:nvCxnSpPr>
        <p:spPr>
          <a:xfrm flipH="1">
            <a:off x="2398442" y="3035163"/>
            <a:ext cx="1" cy="8881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1" idx="3"/>
            <a:endCxn id="13" idx="0"/>
          </p:cNvCxnSpPr>
          <p:nvPr/>
        </p:nvCxnSpPr>
        <p:spPr>
          <a:xfrm>
            <a:off x="1098949" y="3035164"/>
            <a:ext cx="0" cy="88911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1" idx="4"/>
            <a:endCxn id="39" idx="1"/>
          </p:cNvCxnSpPr>
          <p:nvPr/>
        </p:nvCxnSpPr>
        <p:spPr>
          <a:xfrm>
            <a:off x="1238965" y="3035163"/>
            <a:ext cx="442922" cy="9461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1628204" y="3924274"/>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3</a:t>
            </a:r>
          </a:p>
        </p:txBody>
      </p:sp>
      <p:sp>
        <p:nvSpPr>
          <p:cNvPr id="40" name="Oval 39"/>
          <p:cNvSpPr/>
          <p:nvPr/>
        </p:nvSpPr>
        <p:spPr>
          <a:xfrm>
            <a:off x="2215157" y="3923296"/>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4</a:t>
            </a:r>
          </a:p>
        </p:txBody>
      </p:sp>
      <p:sp>
        <p:nvSpPr>
          <p:cNvPr id="42" name="Regular Pentagon 41"/>
          <p:cNvSpPr/>
          <p:nvPr/>
        </p:nvSpPr>
        <p:spPr>
          <a:xfrm>
            <a:off x="2171890" y="2603634"/>
            <a:ext cx="453105" cy="431529"/>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1</a:t>
            </a:r>
          </a:p>
        </p:txBody>
      </p:sp>
      <p:cxnSp>
        <p:nvCxnSpPr>
          <p:cNvPr id="48" name="Straight Connector 47"/>
          <p:cNvCxnSpPr>
            <a:stCxn id="11" idx="5"/>
            <a:endCxn id="42" idx="1"/>
          </p:cNvCxnSpPr>
          <p:nvPr/>
        </p:nvCxnSpPr>
        <p:spPr>
          <a:xfrm flipV="1">
            <a:off x="1325501" y="2768463"/>
            <a:ext cx="846389" cy="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4831" name="Up Arrow 34830"/>
          <p:cNvSpPr/>
          <p:nvPr/>
        </p:nvSpPr>
        <p:spPr>
          <a:xfrm>
            <a:off x="872396" y="4341444"/>
            <a:ext cx="419102" cy="4472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rPr>
              <a:t>1</a:t>
            </a:r>
            <a:endParaRPr lang="en-US" dirty="0">
              <a:solidFill>
                <a:schemeClr val="accent1"/>
              </a:solidFill>
            </a:endParaRPr>
          </a:p>
        </p:txBody>
      </p:sp>
      <p:sp>
        <p:nvSpPr>
          <p:cNvPr id="34832" name="Right Arrow 34831"/>
          <p:cNvSpPr/>
          <p:nvPr/>
        </p:nvSpPr>
        <p:spPr>
          <a:xfrm>
            <a:off x="424452" y="3963268"/>
            <a:ext cx="469167" cy="311586"/>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33" name="Left Arrow 34832"/>
          <p:cNvSpPr/>
          <p:nvPr/>
        </p:nvSpPr>
        <p:spPr>
          <a:xfrm>
            <a:off x="2605945" y="3928369"/>
            <a:ext cx="546569" cy="385479"/>
          </a:xfrm>
          <a:prstGeom prst="lef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76" name="Up Arrow 75"/>
          <p:cNvSpPr/>
          <p:nvPr/>
        </p:nvSpPr>
        <p:spPr>
          <a:xfrm>
            <a:off x="2186843" y="4341444"/>
            <a:ext cx="419102" cy="4472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5</a:t>
            </a:r>
          </a:p>
        </p:txBody>
      </p:sp>
      <p:sp>
        <p:nvSpPr>
          <p:cNvPr id="77" name="Up Arrow 76"/>
          <p:cNvSpPr/>
          <p:nvPr/>
        </p:nvSpPr>
        <p:spPr>
          <a:xfrm>
            <a:off x="1601937" y="4341444"/>
            <a:ext cx="419102" cy="447200"/>
          </a:xfrm>
          <a:prstGeom prst="up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3</a:t>
            </a:r>
          </a:p>
        </p:txBody>
      </p:sp>
      <p:sp>
        <p:nvSpPr>
          <p:cNvPr id="79" name="Regular Pentagon 78"/>
          <p:cNvSpPr/>
          <p:nvPr/>
        </p:nvSpPr>
        <p:spPr>
          <a:xfrm>
            <a:off x="4347495" y="1626332"/>
            <a:ext cx="453105" cy="431529"/>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0</a:t>
            </a:r>
            <a:endParaRPr lang="en-US" sz="2400" b="1" dirty="0">
              <a:solidFill>
                <a:schemeClr val="accent1"/>
              </a:solidFill>
            </a:endParaRPr>
          </a:p>
        </p:txBody>
      </p:sp>
      <p:sp>
        <p:nvSpPr>
          <p:cNvPr id="80" name="Oval 79"/>
          <p:cNvSpPr/>
          <p:nvPr/>
        </p:nvSpPr>
        <p:spPr>
          <a:xfrm>
            <a:off x="4390763" y="2946972"/>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p>
        </p:txBody>
      </p:sp>
      <p:cxnSp>
        <p:nvCxnSpPr>
          <p:cNvPr id="81" name="Straight Connector 80"/>
          <p:cNvCxnSpPr>
            <a:stCxn id="86" idx="3"/>
            <a:endCxn id="85" idx="0"/>
          </p:cNvCxnSpPr>
          <p:nvPr/>
        </p:nvCxnSpPr>
        <p:spPr>
          <a:xfrm flipH="1">
            <a:off x="5873541" y="2057860"/>
            <a:ext cx="1" cy="8881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79" idx="3"/>
            <a:endCxn id="80" idx="0"/>
          </p:cNvCxnSpPr>
          <p:nvPr/>
        </p:nvCxnSpPr>
        <p:spPr>
          <a:xfrm>
            <a:off x="4574048" y="2057861"/>
            <a:ext cx="0" cy="88911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79" idx="4"/>
            <a:endCxn id="84" idx="1"/>
          </p:cNvCxnSpPr>
          <p:nvPr/>
        </p:nvCxnSpPr>
        <p:spPr>
          <a:xfrm>
            <a:off x="4714064" y="2057860"/>
            <a:ext cx="442922" cy="9461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5103303" y="2946971"/>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3</a:t>
            </a:r>
          </a:p>
        </p:txBody>
      </p:sp>
      <p:sp>
        <p:nvSpPr>
          <p:cNvPr id="85" name="Oval 84"/>
          <p:cNvSpPr/>
          <p:nvPr/>
        </p:nvSpPr>
        <p:spPr>
          <a:xfrm>
            <a:off x="5690256" y="2945993"/>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4</a:t>
            </a:r>
          </a:p>
        </p:txBody>
      </p:sp>
      <p:sp>
        <p:nvSpPr>
          <p:cNvPr id="86" name="Regular Pentagon 85"/>
          <p:cNvSpPr/>
          <p:nvPr/>
        </p:nvSpPr>
        <p:spPr>
          <a:xfrm>
            <a:off x="5646989" y="1626331"/>
            <a:ext cx="453105" cy="431529"/>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1</a:t>
            </a:r>
          </a:p>
        </p:txBody>
      </p:sp>
      <p:cxnSp>
        <p:nvCxnSpPr>
          <p:cNvPr id="87" name="Straight Connector 86"/>
          <p:cNvCxnSpPr>
            <a:stCxn id="79" idx="5"/>
            <a:endCxn id="86" idx="1"/>
          </p:cNvCxnSpPr>
          <p:nvPr/>
        </p:nvCxnSpPr>
        <p:spPr>
          <a:xfrm flipV="1">
            <a:off x="4800600" y="1791160"/>
            <a:ext cx="846389" cy="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2" name="Up Arrow 91"/>
          <p:cNvSpPr/>
          <p:nvPr/>
        </p:nvSpPr>
        <p:spPr>
          <a:xfrm>
            <a:off x="5077036" y="3364141"/>
            <a:ext cx="419102" cy="447200"/>
          </a:xfrm>
          <a:prstGeom prst="up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3</a:t>
            </a:r>
          </a:p>
        </p:txBody>
      </p:sp>
      <p:sp>
        <p:nvSpPr>
          <p:cNvPr id="34841" name="Rectangle 34840"/>
          <p:cNvSpPr/>
          <p:nvPr/>
        </p:nvSpPr>
        <p:spPr>
          <a:xfrm>
            <a:off x="304800" y="2501926"/>
            <a:ext cx="2971800" cy="2451074"/>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4161089" y="1530252"/>
            <a:ext cx="2087311" cy="2451074"/>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Up Arrow 94"/>
          <p:cNvSpPr/>
          <p:nvPr/>
        </p:nvSpPr>
        <p:spPr>
          <a:xfrm>
            <a:off x="5663989" y="3364141"/>
            <a:ext cx="419102" cy="447200"/>
          </a:xfrm>
          <a:prstGeom prst="up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2</a:t>
            </a:r>
            <a:endParaRPr lang="en-US" dirty="0">
              <a:solidFill>
                <a:schemeClr val="bg1"/>
              </a:solidFill>
            </a:endParaRPr>
          </a:p>
        </p:txBody>
      </p:sp>
      <p:sp>
        <p:nvSpPr>
          <p:cNvPr id="96" name="Regular Pentagon 95"/>
          <p:cNvSpPr/>
          <p:nvPr/>
        </p:nvSpPr>
        <p:spPr>
          <a:xfrm>
            <a:off x="6739606" y="1626332"/>
            <a:ext cx="453105" cy="431529"/>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0</a:t>
            </a:r>
            <a:endParaRPr lang="en-US" sz="2400" b="1" dirty="0">
              <a:solidFill>
                <a:schemeClr val="accent1"/>
              </a:solidFill>
            </a:endParaRPr>
          </a:p>
        </p:txBody>
      </p:sp>
      <p:sp>
        <p:nvSpPr>
          <p:cNvPr id="97" name="Oval 96"/>
          <p:cNvSpPr/>
          <p:nvPr/>
        </p:nvSpPr>
        <p:spPr>
          <a:xfrm>
            <a:off x="6782874" y="2946972"/>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p>
        </p:txBody>
      </p:sp>
      <p:cxnSp>
        <p:nvCxnSpPr>
          <p:cNvPr id="98" name="Straight Connector 97"/>
          <p:cNvCxnSpPr>
            <a:stCxn id="103" idx="3"/>
            <a:endCxn id="102" idx="0"/>
          </p:cNvCxnSpPr>
          <p:nvPr/>
        </p:nvCxnSpPr>
        <p:spPr>
          <a:xfrm flipH="1">
            <a:off x="8265652" y="2057860"/>
            <a:ext cx="1" cy="8881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6" idx="3"/>
            <a:endCxn id="97" idx="0"/>
          </p:cNvCxnSpPr>
          <p:nvPr/>
        </p:nvCxnSpPr>
        <p:spPr>
          <a:xfrm>
            <a:off x="6966159" y="2057861"/>
            <a:ext cx="0" cy="88911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96" idx="4"/>
            <a:endCxn id="101" idx="1"/>
          </p:cNvCxnSpPr>
          <p:nvPr/>
        </p:nvCxnSpPr>
        <p:spPr>
          <a:xfrm>
            <a:off x="7106175" y="2057860"/>
            <a:ext cx="442922" cy="9461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7495414" y="2946971"/>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3</a:t>
            </a:r>
          </a:p>
        </p:txBody>
      </p:sp>
      <p:sp>
        <p:nvSpPr>
          <p:cNvPr id="102" name="Oval 101"/>
          <p:cNvSpPr/>
          <p:nvPr/>
        </p:nvSpPr>
        <p:spPr>
          <a:xfrm>
            <a:off x="8082367" y="2945993"/>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4</a:t>
            </a:r>
          </a:p>
        </p:txBody>
      </p:sp>
      <p:sp>
        <p:nvSpPr>
          <p:cNvPr id="103" name="Regular Pentagon 102"/>
          <p:cNvSpPr/>
          <p:nvPr/>
        </p:nvSpPr>
        <p:spPr>
          <a:xfrm>
            <a:off x="8039100" y="1626331"/>
            <a:ext cx="453105" cy="431529"/>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1</a:t>
            </a:r>
          </a:p>
        </p:txBody>
      </p:sp>
      <p:cxnSp>
        <p:nvCxnSpPr>
          <p:cNvPr id="104" name="Straight Connector 103"/>
          <p:cNvCxnSpPr>
            <a:stCxn id="96" idx="5"/>
            <a:endCxn id="103" idx="1"/>
          </p:cNvCxnSpPr>
          <p:nvPr/>
        </p:nvCxnSpPr>
        <p:spPr>
          <a:xfrm flipV="1">
            <a:off x="7192711" y="1791160"/>
            <a:ext cx="846389" cy="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53200" y="1530252"/>
            <a:ext cx="2087311" cy="2451074"/>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gular Pentagon 107"/>
          <p:cNvSpPr/>
          <p:nvPr/>
        </p:nvSpPr>
        <p:spPr>
          <a:xfrm>
            <a:off x="5644656" y="4408949"/>
            <a:ext cx="453105" cy="431529"/>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0</a:t>
            </a:r>
            <a:endParaRPr lang="en-US" sz="2400" b="1" dirty="0">
              <a:solidFill>
                <a:schemeClr val="accent1"/>
              </a:solidFill>
            </a:endParaRPr>
          </a:p>
        </p:txBody>
      </p:sp>
      <p:sp>
        <p:nvSpPr>
          <p:cNvPr id="109" name="Oval 108"/>
          <p:cNvSpPr/>
          <p:nvPr/>
        </p:nvSpPr>
        <p:spPr>
          <a:xfrm>
            <a:off x="5687924" y="5729589"/>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p>
        </p:txBody>
      </p:sp>
      <p:cxnSp>
        <p:nvCxnSpPr>
          <p:cNvPr id="110" name="Straight Connector 109"/>
          <p:cNvCxnSpPr>
            <a:stCxn id="115" idx="3"/>
            <a:endCxn id="114" idx="0"/>
          </p:cNvCxnSpPr>
          <p:nvPr/>
        </p:nvCxnSpPr>
        <p:spPr>
          <a:xfrm flipH="1">
            <a:off x="7170702" y="4840477"/>
            <a:ext cx="1" cy="88813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8" idx="3"/>
            <a:endCxn id="109" idx="0"/>
          </p:cNvCxnSpPr>
          <p:nvPr/>
        </p:nvCxnSpPr>
        <p:spPr>
          <a:xfrm>
            <a:off x="5871209" y="4840478"/>
            <a:ext cx="0" cy="88911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108" idx="4"/>
            <a:endCxn id="113" idx="1"/>
          </p:cNvCxnSpPr>
          <p:nvPr/>
        </p:nvCxnSpPr>
        <p:spPr>
          <a:xfrm>
            <a:off x="6011225" y="4840477"/>
            <a:ext cx="442922" cy="9461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6400464" y="5729588"/>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3</a:t>
            </a:r>
          </a:p>
        </p:txBody>
      </p:sp>
      <p:sp>
        <p:nvSpPr>
          <p:cNvPr id="114" name="Oval 113"/>
          <p:cNvSpPr/>
          <p:nvPr/>
        </p:nvSpPr>
        <p:spPr>
          <a:xfrm>
            <a:off x="6987417" y="5728610"/>
            <a:ext cx="366569" cy="389573"/>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4</a:t>
            </a:r>
          </a:p>
        </p:txBody>
      </p:sp>
      <p:sp>
        <p:nvSpPr>
          <p:cNvPr id="115" name="Regular Pentagon 114"/>
          <p:cNvSpPr/>
          <p:nvPr/>
        </p:nvSpPr>
        <p:spPr>
          <a:xfrm>
            <a:off x="6944150" y="4408948"/>
            <a:ext cx="453105" cy="431529"/>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1</a:t>
            </a:r>
          </a:p>
        </p:txBody>
      </p:sp>
      <p:cxnSp>
        <p:nvCxnSpPr>
          <p:cNvPr id="116" name="Straight Connector 115"/>
          <p:cNvCxnSpPr>
            <a:stCxn id="108" idx="5"/>
            <a:endCxn id="115" idx="1"/>
          </p:cNvCxnSpPr>
          <p:nvPr/>
        </p:nvCxnSpPr>
        <p:spPr>
          <a:xfrm flipV="1">
            <a:off x="6097761" y="4573777"/>
            <a:ext cx="846389" cy="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8" name="Rectangle 117"/>
          <p:cNvSpPr/>
          <p:nvPr/>
        </p:nvSpPr>
        <p:spPr>
          <a:xfrm>
            <a:off x="5410491" y="4140928"/>
            <a:ext cx="2087311" cy="2451074"/>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Up Arrow 118"/>
          <p:cNvSpPr/>
          <p:nvPr/>
        </p:nvSpPr>
        <p:spPr>
          <a:xfrm>
            <a:off x="5663991" y="6146758"/>
            <a:ext cx="419102" cy="447200"/>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0" name="Up Arrow 119"/>
          <p:cNvSpPr/>
          <p:nvPr/>
        </p:nvSpPr>
        <p:spPr>
          <a:xfrm>
            <a:off x="6739606" y="3371710"/>
            <a:ext cx="419102" cy="4472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rPr>
              <a:t>1</a:t>
            </a:r>
            <a:endParaRPr lang="en-US" dirty="0">
              <a:solidFill>
                <a:schemeClr val="accent1"/>
              </a:solidFill>
            </a:endParaRPr>
          </a:p>
        </p:txBody>
      </p:sp>
      <p:sp>
        <p:nvSpPr>
          <p:cNvPr id="121" name="Up Arrow 120"/>
          <p:cNvSpPr/>
          <p:nvPr/>
        </p:nvSpPr>
        <p:spPr>
          <a:xfrm>
            <a:off x="8056100" y="3371710"/>
            <a:ext cx="419102" cy="4472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5</a:t>
            </a:r>
          </a:p>
        </p:txBody>
      </p:sp>
      <p:cxnSp>
        <p:nvCxnSpPr>
          <p:cNvPr id="34843" name="Straight Connector 34842"/>
          <p:cNvCxnSpPr/>
          <p:nvPr/>
        </p:nvCxnSpPr>
        <p:spPr>
          <a:xfrm>
            <a:off x="3505200" y="3818910"/>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3505200" y="3999761"/>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4326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Multiple Routes for MED</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One algebra per neighboring AS;</a:t>
            </a:r>
          </a:p>
          <a:p>
            <a:pPr fontAlgn="base">
              <a:spcAft>
                <a:spcPct val="0"/>
              </a:spcAft>
              <a:buClr>
                <a:schemeClr val="accent1"/>
              </a:buClr>
              <a:buSzPct val="65000"/>
              <a:buFont typeface="Wingdings" pitchFamily="2" charset="2"/>
              <a:buChar char="n"/>
            </a:pPr>
            <a:r>
              <a:rPr lang="en-US" sz="3000" dirty="0" smtClean="0"/>
              <a:t>Propagate one route per neighboring AS;</a:t>
            </a:r>
          </a:p>
          <a:p>
            <a:pPr fontAlgn="base">
              <a:spcAft>
                <a:spcPct val="0"/>
              </a:spcAft>
              <a:buClr>
                <a:schemeClr val="accent1"/>
              </a:buClr>
              <a:buSzPct val="65000"/>
              <a:buFont typeface="Wingdings" pitchFamily="2" charset="2"/>
              <a:buChar char="n"/>
            </a:pPr>
            <a:r>
              <a:rPr lang="en-US" sz="3000" dirty="0" smtClean="0"/>
              <a:t>Decouple route-propagation from route-selection;</a:t>
            </a:r>
          </a:p>
        </p:txBody>
      </p:sp>
    </p:spTree>
    <p:extLst>
      <p:ext uri="{BB962C8B-B14F-4D97-AF65-F5344CB8AC3E}">
        <p14:creationId xmlns:p14="http://schemas.microsoft.com/office/powerpoint/2010/main" val="36556335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Multiple Routes for MED</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Potentially increases information traffic;</a:t>
            </a:r>
          </a:p>
          <a:p>
            <a:pPr fontAlgn="base">
              <a:spcAft>
                <a:spcPct val="0"/>
              </a:spcAft>
              <a:buClr>
                <a:schemeClr val="accent1"/>
              </a:buClr>
              <a:buSzPct val="65000"/>
              <a:buFont typeface="Wingdings" pitchFamily="2" charset="2"/>
              <a:buChar char="n"/>
            </a:pPr>
            <a:r>
              <a:rPr lang="en-US" sz="3000" dirty="0" smtClean="0"/>
              <a:t>Not all neighbors use MEDs;</a:t>
            </a:r>
          </a:p>
          <a:p>
            <a:pPr fontAlgn="base">
              <a:spcAft>
                <a:spcPct val="0"/>
              </a:spcAft>
              <a:buClr>
                <a:schemeClr val="accent1"/>
              </a:buClr>
              <a:buSzPct val="65000"/>
              <a:buFont typeface="Wingdings" pitchFamily="2" charset="2"/>
              <a:buChar char="n"/>
            </a:pPr>
            <a:r>
              <a:rPr lang="en-US" sz="3000" dirty="0" smtClean="0"/>
              <a:t>Group </a:t>
            </a:r>
            <a:r>
              <a:rPr lang="en-US" sz="3000" dirty="0" smtClean="0"/>
              <a:t>the neighbors that don’t use MED </a:t>
            </a:r>
            <a:r>
              <a:rPr lang="en-US" sz="3000" dirty="0" smtClean="0"/>
              <a:t>together as one algebra;</a:t>
            </a:r>
          </a:p>
          <a:p>
            <a:pPr fontAlgn="base">
              <a:spcAft>
                <a:spcPct val="0"/>
              </a:spcAft>
              <a:buClr>
                <a:schemeClr val="accent1"/>
              </a:buClr>
              <a:buSzPct val="65000"/>
              <a:buFont typeface="Wingdings" pitchFamily="2" charset="2"/>
              <a:buChar char="n"/>
            </a:pPr>
            <a:r>
              <a:rPr lang="en-US" sz="3000" dirty="0" smtClean="0"/>
              <a:t>Possibly consider a policy that respects MED to be a premium routing service provided only to those neighbors with special business relationships. </a:t>
            </a:r>
          </a:p>
        </p:txBody>
      </p:sp>
    </p:spTree>
    <p:extLst>
      <p:ext uri="{BB962C8B-B14F-4D97-AF65-F5344CB8AC3E}">
        <p14:creationId xmlns:p14="http://schemas.microsoft.com/office/powerpoint/2010/main" val="35955524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Multiple Routes for MED</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Usage </a:t>
            </a:r>
            <a:r>
              <a:rPr lang="en-US" sz="3000" smtClean="0"/>
              <a:t>example;</a:t>
            </a:r>
            <a:endParaRPr lang="en-US" sz="3000" dirty="0" smtClean="0"/>
          </a:p>
        </p:txBody>
      </p:sp>
      <p:sp>
        <p:nvSpPr>
          <p:cNvPr id="10" name="Regular Pentagon 9"/>
          <p:cNvSpPr/>
          <p:nvPr/>
        </p:nvSpPr>
        <p:spPr>
          <a:xfrm>
            <a:off x="4038929" y="2607801"/>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11" name="Oval 10"/>
          <p:cNvSpPr/>
          <p:nvPr/>
        </p:nvSpPr>
        <p:spPr>
          <a:xfrm>
            <a:off x="3716655" y="532447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d</a:t>
            </a:r>
          </a:p>
        </p:txBody>
      </p:sp>
      <p:cxnSp>
        <p:nvCxnSpPr>
          <p:cNvPr id="13" name="Straight Connector 12"/>
          <p:cNvCxnSpPr>
            <a:stCxn id="37" idx="0"/>
            <a:endCxn id="10" idx="1"/>
          </p:cNvCxnSpPr>
          <p:nvPr/>
        </p:nvCxnSpPr>
        <p:spPr>
          <a:xfrm flipV="1">
            <a:off x="2903634" y="2783755"/>
            <a:ext cx="1135296" cy="5233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0" idx="5"/>
            <a:endCxn id="34" idx="0"/>
          </p:cNvCxnSpPr>
          <p:nvPr/>
        </p:nvCxnSpPr>
        <p:spPr>
          <a:xfrm>
            <a:off x="4522617" y="2783755"/>
            <a:ext cx="946366" cy="5233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Up Arrow 16"/>
          <p:cNvSpPr/>
          <p:nvPr/>
        </p:nvSpPr>
        <p:spPr>
          <a:xfrm>
            <a:off x="2161507" y="5743575"/>
            <a:ext cx="970959"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1"/>
                </a:solidFill>
              </a:rPr>
              <a:t>20</a:t>
            </a:r>
            <a:endParaRPr lang="en-US" sz="2000" b="1" dirty="0">
              <a:solidFill>
                <a:schemeClr val="accent1"/>
              </a:solidFill>
            </a:endParaRPr>
          </a:p>
        </p:txBody>
      </p:sp>
      <p:sp>
        <p:nvSpPr>
          <p:cNvPr id="22" name="TextBox 21"/>
          <p:cNvSpPr txBox="1"/>
          <p:nvPr/>
        </p:nvSpPr>
        <p:spPr>
          <a:xfrm>
            <a:off x="2105440" y="4946844"/>
            <a:ext cx="540187" cy="461665"/>
          </a:xfrm>
          <a:prstGeom prst="rect">
            <a:avLst/>
          </a:prstGeom>
          <a:noFill/>
          <a:ln>
            <a:noFill/>
          </a:ln>
        </p:spPr>
        <p:txBody>
          <a:bodyPr wrap="square" rtlCol="0">
            <a:spAutoFit/>
          </a:bodyPr>
          <a:lstStyle/>
          <a:p>
            <a:r>
              <a:rPr lang="en-US" sz="2400" b="1" dirty="0" smtClean="0">
                <a:solidFill>
                  <a:schemeClr val="accent1"/>
                </a:solidFill>
              </a:rPr>
              <a:t>10</a:t>
            </a:r>
            <a:endParaRPr lang="en-US" sz="2400" b="1" dirty="0">
              <a:solidFill>
                <a:schemeClr val="accent1"/>
              </a:solidFill>
            </a:endParaRPr>
          </a:p>
        </p:txBody>
      </p:sp>
      <p:sp>
        <p:nvSpPr>
          <p:cNvPr id="34" name="Regular Pentagon 33"/>
          <p:cNvSpPr/>
          <p:nvPr/>
        </p:nvSpPr>
        <p:spPr>
          <a:xfrm>
            <a:off x="5227138" y="3307080"/>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35" name="Regular Pentagon 34"/>
          <p:cNvSpPr/>
          <p:nvPr/>
        </p:nvSpPr>
        <p:spPr>
          <a:xfrm>
            <a:off x="4718684" y="4315213"/>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b</a:t>
            </a:r>
          </a:p>
        </p:txBody>
      </p:sp>
      <p:sp>
        <p:nvSpPr>
          <p:cNvPr id="36" name="Regular Pentagon 35"/>
          <p:cNvSpPr/>
          <p:nvPr/>
        </p:nvSpPr>
        <p:spPr>
          <a:xfrm>
            <a:off x="3256898" y="4324738"/>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a</a:t>
            </a:r>
          </a:p>
        </p:txBody>
      </p:sp>
      <p:sp>
        <p:nvSpPr>
          <p:cNvPr id="37" name="Regular Pentagon 36"/>
          <p:cNvSpPr/>
          <p:nvPr/>
        </p:nvSpPr>
        <p:spPr>
          <a:xfrm>
            <a:off x="2661789" y="3307080"/>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cxnSp>
        <p:nvCxnSpPr>
          <p:cNvPr id="43" name="Straight Connector 42"/>
          <p:cNvCxnSpPr>
            <a:stCxn id="37" idx="5"/>
            <a:endCxn id="34" idx="1"/>
          </p:cNvCxnSpPr>
          <p:nvPr/>
        </p:nvCxnSpPr>
        <p:spPr>
          <a:xfrm>
            <a:off x="3145477" y="3483034"/>
            <a:ext cx="208166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2444967" y="532447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c</a:t>
            </a:r>
          </a:p>
        </p:txBody>
      </p:sp>
      <p:sp>
        <p:nvSpPr>
          <p:cNvPr id="47" name="Oval 46"/>
          <p:cNvSpPr/>
          <p:nvPr/>
        </p:nvSpPr>
        <p:spPr>
          <a:xfrm>
            <a:off x="5202373" y="532447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e</a:t>
            </a:r>
          </a:p>
        </p:txBody>
      </p:sp>
      <p:sp>
        <p:nvSpPr>
          <p:cNvPr id="48" name="Oval 47"/>
          <p:cNvSpPr/>
          <p:nvPr/>
        </p:nvSpPr>
        <p:spPr>
          <a:xfrm>
            <a:off x="5721375" y="452128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49" name="Oval 48"/>
          <p:cNvSpPr/>
          <p:nvPr/>
        </p:nvSpPr>
        <p:spPr>
          <a:xfrm>
            <a:off x="6549866" y="3774166"/>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0" name="Oval 49"/>
          <p:cNvSpPr/>
          <p:nvPr/>
        </p:nvSpPr>
        <p:spPr>
          <a:xfrm>
            <a:off x="6108750" y="278375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1" name="Oval 50"/>
          <p:cNvSpPr/>
          <p:nvPr/>
        </p:nvSpPr>
        <p:spPr>
          <a:xfrm>
            <a:off x="4846139" y="190500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2" name="Oval 51"/>
          <p:cNvSpPr/>
          <p:nvPr/>
        </p:nvSpPr>
        <p:spPr>
          <a:xfrm>
            <a:off x="3424317" y="190500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3" name="Oval 52"/>
          <p:cNvSpPr/>
          <p:nvPr/>
        </p:nvSpPr>
        <p:spPr>
          <a:xfrm>
            <a:off x="1956434" y="2598991"/>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4" name="Oval 53"/>
          <p:cNvSpPr/>
          <p:nvPr/>
        </p:nvSpPr>
        <p:spPr>
          <a:xfrm>
            <a:off x="1551509" y="366528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5" name="Up Arrow 54"/>
          <p:cNvSpPr/>
          <p:nvPr/>
        </p:nvSpPr>
        <p:spPr>
          <a:xfrm>
            <a:off x="3424317" y="5743575"/>
            <a:ext cx="970959" cy="838200"/>
          </a:xfrm>
          <a:prstGeom prst="up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accent1"/>
              </a:solidFill>
            </a:endParaRPr>
          </a:p>
        </p:txBody>
      </p:sp>
      <p:sp>
        <p:nvSpPr>
          <p:cNvPr id="56" name="Up Arrow 55"/>
          <p:cNvSpPr/>
          <p:nvPr/>
        </p:nvSpPr>
        <p:spPr>
          <a:xfrm>
            <a:off x="4926443" y="5743575"/>
            <a:ext cx="970959"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solidFill>
              </a:rPr>
              <a:t>3</a:t>
            </a:r>
            <a:r>
              <a:rPr lang="en-US" sz="2000" b="1" dirty="0" smtClean="0">
                <a:solidFill>
                  <a:schemeClr val="accent1"/>
                </a:solidFill>
              </a:rPr>
              <a:t>0</a:t>
            </a:r>
            <a:endParaRPr lang="en-US" sz="2000" b="1" dirty="0">
              <a:solidFill>
                <a:schemeClr val="accent1"/>
              </a:solidFill>
            </a:endParaRPr>
          </a:p>
        </p:txBody>
      </p:sp>
      <p:sp>
        <p:nvSpPr>
          <p:cNvPr id="57" name="TextBox 56"/>
          <p:cNvSpPr txBox="1"/>
          <p:nvPr/>
        </p:nvSpPr>
        <p:spPr>
          <a:xfrm>
            <a:off x="3740586" y="4862809"/>
            <a:ext cx="540187" cy="461665"/>
          </a:xfrm>
          <a:prstGeom prst="rect">
            <a:avLst/>
          </a:prstGeom>
          <a:noFill/>
          <a:ln>
            <a:noFill/>
          </a:ln>
        </p:spPr>
        <p:txBody>
          <a:bodyPr wrap="square" rtlCol="0">
            <a:spAutoFit/>
          </a:bodyPr>
          <a:lstStyle/>
          <a:p>
            <a:r>
              <a:rPr lang="en-US" sz="2400" b="1" dirty="0">
                <a:solidFill>
                  <a:schemeClr val="accent1"/>
                </a:solidFill>
              </a:rPr>
              <a:t>5</a:t>
            </a:r>
          </a:p>
        </p:txBody>
      </p:sp>
      <p:cxnSp>
        <p:nvCxnSpPr>
          <p:cNvPr id="34826" name="Straight Arrow Connector 34825"/>
          <p:cNvCxnSpPr>
            <a:stCxn id="11" idx="1"/>
            <a:endCxn id="36" idx="3"/>
          </p:cNvCxnSpPr>
          <p:nvPr/>
        </p:nvCxnSpPr>
        <p:spPr>
          <a:xfrm flipH="1" flipV="1">
            <a:off x="3498743" y="4785394"/>
            <a:ext cx="279288" cy="600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7" idx="0"/>
            <a:endCxn id="35" idx="3"/>
          </p:cNvCxnSpPr>
          <p:nvPr/>
        </p:nvCxnSpPr>
        <p:spPr>
          <a:xfrm flipH="1" flipV="1">
            <a:off x="4960529" y="4775869"/>
            <a:ext cx="451394" cy="5486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5" idx="5"/>
            <a:endCxn id="48" idx="2"/>
          </p:cNvCxnSpPr>
          <p:nvPr/>
        </p:nvCxnSpPr>
        <p:spPr>
          <a:xfrm>
            <a:off x="5202372" y="4491167"/>
            <a:ext cx="519003" cy="23966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36" idx="5"/>
            <a:endCxn id="35" idx="1"/>
          </p:cNvCxnSpPr>
          <p:nvPr/>
        </p:nvCxnSpPr>
        <p:spPr>
          <a:xfrm flipV="1">
            <a:off x="3740586" y="4491167"/>
            <a:ext cx="978099" cy="95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35" idx="0"/>
            <a:endCxn id="34" idx="2"/>
          </p:cNvCxnSpPr>
          <p:nvPr/>
        </p:nvCxnSpPr>
        <p:spPr>
          <a:xfrm flipV="1">
            <a:off x="4960529" y="3767735"/>
            <a:ext cx="358986" cy="54747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34" idx="4"/>
            <a:endCxn id="49" idx="2"/>
          </p:cNvCxnSpPr>
          <p:nvPr/>
        </p:nvCxnSpPr>
        <p:spPr>
          <a:xfrm>
            <a:off x="5618450" y="3767735"/>
            <a:ext cx="931416" cy="21598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34" idx="5"/>
            <a:endCxn id="50" idx="3"/>
          </p:cNvCxnSpPr>
          <p:nvPr/>
        </p:nvCxnSpPr>
        <p:spPr>
          <a:xfrm flipV="1">
            <a:off x="5710826" y="3141479"/>
            <a:ext cx="459300" cy="34155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10" idx="0"/>
            <a:endCxn id="51" idx="3"/>
          </p:cNvCxnSpPr>
          <p:nvPr/>
        </p:nvCxnSpPr>
        <p:spPr>
          <a:xfrm flipV="1">
            <a:off x="4280774" y="2262724"/>
            <a:ext cx="626741" cy="34507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0" idx="0"/>
            <a:endCxn id="52" idx="5"/>
          </p:cNvCxnSpPr>
          <p:nvPr/>
        </p:nvCxnSpPr>
        <p:spPr>
          <a:xfrm flipH="1" flipV="1">
            <a:off x="3782041" y="2262724"/>
            <a:ext cx="498733" cy="34507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37" idx="1"/>
            <a:endCxn id="53" idx="5"/>
          </p:cNvCxnSpPr>
          <p:nvPr/>
        </p:nvCxnSpPr>
        <p:spPr>
          <a:xfrm flipH="1" flipV="1">
            <a:off x="2314158" y="2956715"/>
            <a:ext cx="347632" cy="52631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37" idx="1"/>
            <a:endCxn id="54" idx="6"/>
          </p:cNvCxnSpPr>
          <p:nvPr/>
        </p:nvCxnSpPr>
        <p:spPr>
          <a:xfrm flipH="1">
            <a:off x="1970609" y="3483034"/>
            <a:ext cx="691181" cy="39179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36" idx="1"/>
            <a:endCxn id="37" idx="3"/>
          </p:cNvCxnSpPr>
          <p:nvPr/>
        </p:nvCxnSpPr>
        <p:spPr>
          <a:xfrm flipH="1" flipV="1">
            <a:off x="2903634" y="3767736"/>
            <a:ext cx="353265" cy="7329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36" idx="0"/>
            <a:endCxn id="10" idx="2"/>
          </p:cNvCxnSpPr>
          <p:nvPr/>
        </p:nvCxnSpPr>
        <p:spPr>
          <a:xfrm flipV="1">
            <a:off x="3498743" y="3068456"/>
            <a:ext cx="632563" cy="12562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35" idx="1"/>
            <a:endCxn id="37" idx="4"/>
          </p:cNvCxnSpPr>
          <p:nvPr/>
        </p:nvCxnSpPr>
        <p:spPr>
          <a:xfrm flipH="1" flipV="1">
            <a:off x="3053101" y="3767735"/>
            <a:ext cx="1665584" cy="7234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36" idx="5"/>
            <a:endCxn id="34" idx="1"/>
          </p:cNvCxnSpPr>
          <p:nvPr/>
        </p:nvCxnSpPr>
        <p:spPr>
          <a:xfrm flipV="1">
            <a:off x="3740586" y="3483034"/>
            <a:ext cx="1486553" cy="10176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46" idx="7"/>
            <a:endCxn id="36" idx="2"/>
          </p:cNvCxnSpPr>
          <p:nvPr/>
        </p:nvCxnSpPr>
        <p:spPr>
          <a:xfrm flipV="1">
            <a:off x="2802691" y="4785393"/>
            <a:ext cx="546584" cy="60045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35" idx="0"/>
            <a:endCxn id="10" idx="4"/>
          </p:cNvCxnSpPr>
          <p:nvPr/>
        </p:nvCxnSpPr>
        <p:spPr>
          <a:xfrm flipH="1" flipV="1">
            <a:off x="4430241" y="3068456"/>
            <a:ext cx="530288" cy="12467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2864067" y="2114550"/>
            <a:ext cx="1854618" cy="362902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2786397" y="4775869"/>
            <a:ext cx="562878" cy="1091531"/>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1050836" y="4775869"/>
            <a:ext cx="1751855" cy="952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0423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Multiple Routes for MED</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Usage </a:t>
            </a:r>
            <a:r>
              <a:rPr lang="en-US" sz="3000" smtClean="0"/>
              <a:t>example;</a:t>
            </a:r>
            <a:endParaRPr lang="en-US" sz="3000" dirty="0" smtClean="0"/>
          </a:p>
        </p:txBody>
      </p:sp>
      <p:sp>
        <p:nvSpPr>
          <p:cNvPr id="10" name="Regular Pentagon 9"/>
          <p:cNvSpPr/>
          <p:nvPr/>
        </p:nvSpPr>
        <p:spPr>
          <a:xfrm>
            <a:off x="4038929" y="2607801"/>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11" name="Oval 10"/>
          <p:cNvSpPr/>
          <p:nvPr/>
        </p:nvSpPr>
        <p:spPr>
          <a:xfrm>
            <a:off x="3716655" y="532447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d</a:t>
            </a:r>
          </a:p>
        </p:txBody>
      </p:sp>
      <p:cxnSp>
        <p:nvCxnSpPr>
          <p:cNvPr id="13" name="Straight Connector 12"/>
          <p:cNvCxnSpPr>
            <a:stCxn id="37" idx="0"/>
            <a:endCxn id="10" idx="1"/>
          </p:cNvCxnSpPr>
          <p:nvPr/>
        </p:nvCxnSpPr>
        <p:spPr>
          <a:xfrm flipV="1">
            <a:off x="2903634" y="2783755"/>
            <a:ext cx="1135296" cy="5233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0" idx="5"/>
            <a:endCxn id="34" idx="0"/>
          </p:cNvCxnSpPr>
          <p:nvPr/>
        </p:nvCxnSpPr>
        <p:spPr>
          <a:xfrm>
            <a:off x="4522617" y="2783755"/>
            <a:ext cx="946366" cy="5233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Up Arrow 16"/>
          <p:cNvSpPr/>
          <p:nvPr/>
        </p:nvSpPr>
        <p:spPr>
          <a:xfrm>
            <a:off x="2161507" y="5743575"/>
            <a:ext cx="970959"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1"/>
                </a:solidFill>
              </a:rPr>
              <a:t>20</a:t>
            </a:r>
            <a:endParaRPr lang="en-US" sz="2000" b="1" dirty="0">
              <a:solidFill>
                <a:schemeClr val="accent1"/>
              </a:solidFill>
            </a:endParaRPr>
          </a:p>
        </p:txBody>
      </p:sp>
      <p:sp>
        <p:nvSpPr>
          <p:cNvPr id="22" name="TextBox 21"/>
          <p:cNvSpPr txBox="1"/>
          <p:nvPr/>
        </p:nvSpPr>
        <p:spPr>
          <a:xfrm>
            <a:off x="2105440" y="4946844"/>
            <a:ext cx="540187" cy="461665"/>
          </a:xfrm>
          <a:prstGeom prst="rect">
            <a:avLst/>
          </a:prstGeom>
          <a:noFill/>
          <a:ln>
            <a:noFill/>
          </a:ln>
        </p:spPr>
        <p:txBody>
          <a:bodyPr wrap="square" rtlCol="0">
            <a:spAutoFit/>
          </a:bodyPr>
          <a:lstStyle/>
          <a:p>
            <a:r>
              <a:rPr lang="en-US" sz="2400" b="1" dirty="0" smtClean="0">
                <a:solidFill>
                  <a:schemeClr val="accent1"/>
                </a:solidFill>
              </a:rPr>
              <a:t>10</a:t>
            </a:r>
            <a:endParaRPr lang="en-US" sz="2400" b="1" dirty="0">
              <a:solidFill>
                <a:schemeClr val="accent1"/>
              </a:solidFill>
            </a:endParaRPr>
          </a:p>
        </p:txBody>
      </p:sp>
      <p:sp>
        <p:nvSpPr>
          <p:cNvPr id="34" name="Regular Pentagon 33"/>
          <p:cNvSpPr/>
          <p:nvPr/>
        </p:nvSpPr>
        <p:spPr>
          <a:xfrm>
            <a:off x="5227138" y="3307080"/>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35" name="Regular Pentagon 34"/>
          <p:cNvSpPr/>
          <p:nvPr/>
        </p:nvSpPr>
        <p:spPr>
          <a:xfrm>
            <a:off x="4718684" y="4315213"/>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b</a:t>
            </a:r>
          </a:p>
        </p:txBody>
      </p:sp>
      <p:sp>
        <p:nvSpPr>
          <p:cNvPr id="36" name="Regular Pentagon 35"/>
          <p:cNvSpPr/>
          <p:nvPr/>
        </p:nvSpPr>
        <p:spPr>
          <a:xfrm>
            <a:off x="3256898" y="4324738"/>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a</a:t>
            </a:r>
          </a:p>
        </p:txBody>
      </p:sp>
      <p:sp>
        <p:nvSpPr>
          <p:cNvPr id="37" name="Regular Pentagon 36"/>
          <p:cNvSpPr/>
          <p:nvPr/>
        </p:nvSpPr>
        <p:spPr>
          <a:xfrm>
            <a:off x="2661789" y="3307080"/>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cxnSp>
        <p:nvCxnSpPr>
          <p:cNvPr id="43" name="Straight Connector 42"/>
          <p:cNvCxnSpPr>
            <a:stCxn id="37" idx="5"/>
            <a:endCxn id="34" idx="1"/>
          </p:cNvCxnSpPr>
          <p:nvPr/>
        </p:nvCxnSpPr>
        <p:spPr>
          <a:xfrm>
            <a:off x="3145477" y="3483034"/>
            <a:ext cx="208166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2444967" y="532447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c</a:t>
            </a:r>
          </a:p>
        </p:txBody>
      </p:sp>
      <p:sp>
        <p:nvSpPr>
          <p:cNvPr id="47" name="Oval 46"/>
          <p:cNvSpPr/>
          <p:nvPr/>
        </p:nvSpPr>
        <p:spPr>
          <a:xfrm>
            <a:off x="5202373" y="532447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e</a:t>
            </a:r>
          </a:p>
        </p:txBody>
      </p:sp>
      <p:sp>
        <p:nvSpPr>
          <p:cNvPr id="48" name="Oval 47"/>
          <p:cNvSpPr/>
          <p:nvPr/>
        </p:nvSpPr>
        <p:spPr>
          <a:xfrm>
            <a:off x="5721375" y="452128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49" name="Oval 48"/>
          <p:cNvSpPr/>
          <p:nvPr/>
        </p:nvSpPr>
        <p:spPr>
          <a:xfrm>
            <a:off x="6549866" y="3774166"/>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0" name="Oval 49"/>
          <p:cNvSpPr/>
          <p:nvPr/>
        </p:nvSpPr>
        <p:spPr>
          <a:xfrm>
            <a:off x="6108750" y="278375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1" name="Oval 50"/>
          <p:cNvSpPr/>
          <p:nvPr/>
        </p:nvSpPr>
        <p:spPr>
          <a:xfrm>
            <a:off x="4846139" y="190500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2" name="Oval 51"/>
          <p:cNvSpPr/>
          <p:nvPr/>
        </p:nvSpPr>
        <p:spPr>
          <a:xfrm>
            <a:off x="3424317" y="190500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3" name="Oval 52"/>
          <p:cNvSpPr/>
          <p:nvPr/>
        </p:nvSpPr>
        <p:spPr>
          <a:xfrm>
            <a:off x="1956434" y="2598991"/>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4" name="Oval 53"/>
          <p:cNvSpPr/>
          <p:nvPr/>
        </p:nvSpPr>
        <p:spPr>
          <a:xfrm>
            <a:off x="1551509" y="366528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6" name="Up Arrow 55"/>
          <p:cNvSpPr/>
          <p:nvPr/>
        </p:nvSpPr>
        <p:spPr>
          <a:xfrm>
            <a:off x="4926443" y="5743575"/>
            <a:ext cx="970959"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solidFill>
              </a:rPr>
              <a:t>3</a:t>
            </a:r>
            <a:r>
              <a:rPr lang="en-US" sz="2000" b="1" dirty="0" smtClean="0">
                <a:solidFill>
                  <a:schemeClr val="accent1"/>
                </a:solidFill>
              </a:rPr>
              <a:t>0</a:t>
            </a:r>
            <a:endParaRPr lang="en-US" sz="2000" b="1" dirty="0">
              <a:solidFill>
                <a:schemeClr val="accent1"/>
              </a:solidFill>
            </a:endParaRPr>
          </a:p>
        </p:txBody>
      </p:sp>
      <p:sp>
        <p:nvSpPr>
          <p:cNvPr id="57" name="TextBox 56"/>
          <p:cNvSpPr txBox="1"/>
          <p:nvPr/>
        </p:nvSpPr>
        <p:spPr>
          <a:xfrm>
            <a:off x="3740586" y="4862809"/>
            <a:ext cx="540187" cy="461665"/>
          </a:xfrm>
          <a:prstGeom prst="rect">
            <a:avLst/>
          </a:prstGeom>
          <a:noFill/>
          <a:ln>
            <a:noFill/>
          </a:ln>
        </p:spPr>
        <p:txBody>
          <a:bodyPr wrap="square" rtlCol="0">
            <a:spAutoFit/>
          </a:bodyPr>
          <a:lstStyle/>
          <a:p>
            <a:r>
              <a:rPr lang="en-US" sz="2400" b="1" dirty="0">
                <a:solidFill>
                  <a:schemeClr val="accent1"/>
                </a:solidFill>
              </a:rPr>
              <a:t>5</a:t>
            </a:r>
          </a:p>
        </p:txBody>
      </p:sp>
      <p:cxnSp>
        <p:nvCxnSpPr>
          <p:cNvPr id="34826" name="Straight Arrow Connector 34825"/>
          <p:cNvCxnSpPr>
            <a:stCxn id="11" idx="1"/>
            <a:endCxn id="36" idx="3"/>
          </p:cNvCxnSpPr>
          <p:nvPr/>
        </p:nvCxnSpPr>
        <p:spPr>
          <a:xfrm flipH="1" flipV="1">
            <a:off x="3498743" y="4785394"/>
            <a:ext cx="279288" cy="600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7" idx="0"/>
            <a:endCxn id="35" idx="3"/>
          </p:cNvCxnSpPr>
          <p:nvPr/>
        </p:nvCxnSpPr>
        <p:spPr>
          <a:xfrm flipH="1" flipV="1">
            <a:off x="4960529" y="4775869"/>
            <a:ext cx="451394" cy="5486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5" idx="5"/>
            <a:endCxn id="48" idx="2"/>
          </p:cNvCxnSpPr>
          <p:nvPr/>
        </p:nvCxnSpPr>
        <p:spPr>
          <a:xfrm>
            <a:off x="5202372" y="4491167"/>
            <a:ext cx="519003" cy="23966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36" idx="5"/>
            <a:endCxn id="35" idx="1"/>
          </p:cNvCxnSpPr>
          <p:nvPr/>
        </p:nvCxnSpPr>
        <p:spPr>
          <a:xfrm flipV="1">
            <a:off x="3740586" y="4491167"/>
            <a:ext cx="978099" cy="95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35" idx="0"/>
            <a:endCxn id="34" idx="2"/>
          </p:cNvCxnSpPr>
          <p:nvPr/>
        </p:nvCxnSpPr>
        <p:spPr>
          <a:xfrm flipV="1">
            <a:off x="4960529" y="3767735"/>
            <a:ext cx="358986" cy="54747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34" idx="4"/>
            <a:endCxn id="49" idx="2"/>
          </p:cNvCxnSpPr>
          <p:nvPr/>
        </p:nvCxnSpPr>
        <p:spPr>
          <a:xfrm>
            <a:off x="5618450" y="3767735"/>
            <a:ext cx="931416" cy="21598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34" idx="5"/>
            <a:endCxn id="50" idx="3"/>
          </p:cNvCxnSpPr>
          <p:nvPr/>
        </p:nvCxnSpPr>
        <p:spPr>
          <a:xfrm flipV="1">
            <a:off x="5710826" y="3141479"/>
            <a:ext cx="459300" cy="34155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10" idx="0"/>
            <a:endCxn id="51" idx="3"/>
          </p:cNvCxnSpPr>
          <p:nvPr/>
        </p:nvCxnSpPr>
        <p:spPr>
          <a:xfrm flipV="1">
            <a:off x="4280774" y="2262724"/>
            <a:ext cx="626741" cy="34507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0" idx="0"/>
            <a:endCxn id="52" idx="5"/>
          </p:cNvCxnSpPr>
          <p:nvPr/>
        </p:nvCxnSpPr>
        <p:spPr>
          <a:xfrm flipH="1" flipV="1">
            <a:off x="3782041" y="2262724"/>
            <a:ext cx="498733" cy="34507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37" idx="1"/>
            <a:endCxn id="53" idx="5"/>
          </p:cNvCxnSpPr>
          <p:nvPr/>
        </p:nvCxnSpPr>
        <p:spPr>
          <a:xfrm flipH="1" flipV="1">
            <a:off x="2314158" y="2956715"/>
            <a:ext cx="347632" cy="52631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37" idx="1"/>
            <a:endCxn id="54" idx="6"/>
          </p:cNvCxnSpPr>
          <p:nvPr/>
        </p:nvCxnSpPr>
        <p:spPr>
          <a:xfrm flipH="1">
            <a:off x="1970609" y="3483034"/>
            <a:ext cx="691181" cy="39179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36" idx="1"/>
            <a:endCxn id="37" idx="3"/>
          </p:cNvCxnSpPr>
          <p:nvPr/>
        </p:nvCxnSpPr>
        <p:spPr>
          <a:xfrm flipH="1" flipV="1">
            <a:off x="2903634" y="3767736"/>
            <a:ext cx="353265" cy="7329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36" idx="0"/>
            <a:endCxn id="10" idx="2"/>
          </p:cNvCxnSpPr>
          <p:nvPr/>
        </p:nvCxnSpPr>
        <p:spPr>
          <a:xfrm flipV="1">
            <a:off x="3498743" y="3068456"/>
            <a:ext cx="632563" cy="12562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35" idx="1"/>
            <a:endCxn id="37" idx="4"/>
          </p:cNvCxnSpPr>
          <p:nvPr/>
        </p:nvCxnSpPr>
        <p:spPr>
          <a:xfrm flipH="1" flipV="1">
            <a:off x="3053101" y="3767735"/>
            <a:ext cx="1665584" cy="7234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36" idx="5"/>
            <a:endCxn id="34" idx="1"/>
          </p:cNvCxnSpPr>
          <p:nvPr/>
        </p:nvCxnSpPr>
        <p:spPr>
          <a:xfrm flipV="1">
            <a:off x="3740586" y="3483034"/>
            <a:ext cx="1486553" cy="10176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46" idx="7"/>
            <a:endCxn id="36" idx="2"/>
          </p:cNvCxnSpPr>
          <p:nvPr/>
        </p:nvCxnSpPr>
        <p:spPr>
          <a:xfrm flipV="1">
            <a:off x="2802691" y="4785393"/>
            <a:ext cx="546584" cy="60045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35" idx="0"/>
            <a:endCxn id="10" idx="4"/>
          </p:cNvCxnSpPr>
          <p:nvPr/>
        </p:nvCxnSpPr>
        <p:spPr>
          <a:xfrm flipH="1" flipV="1">
            <a:off x="4430241" y="3068456"/>
            <a:ext cx="530288" cy="12467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898844" y="5734764"/>
            <a:ext cx="1041632" cy="1"/>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2925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Multiple Routes for MED</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Usage </a:t>
            </a:r>
            <a:r>
              <a:rPr lang="en-US" sz="3000" smtClean="0"/>
              <a:t>example;</a:t>
            </a:r>
            <a:endParaRPr lang="en-US" sz="3000" dirty="0" smtClean="0"/>
          </a:p>
        </p:txBody>
      </p:sp>
      <p:sp>
        <p:nvSpPr>
          <p:cNvPr id="10" name="Regular Pentagon 9"/>
          <p:cNvSpPr/>
          <p:nvPr/>
        </p:nvSpPr>
        <p:spPr>
          <a:xfrm>
            <a:off x="4038929" y="2607801"/>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11" name="Oval 10"/>
          <p:cNvSpPr/>
          <p:nvPr/>
        </p:nvSpPr>
        <p:spPr>
          <a:xfrm>
            <a:off x="3716655" y="532447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d</a:t>
            </a:r>
          </a:p>
        </p:txBody>
      </p:sp>
      <p:cxnSp>
        <p:nvCxnSpPr>
          <p:cNvPr id="13" name="Straight Connector 12"/>
          <p:cNvCxnSpPr>
            <a:stCxn id="37" idx="0"/>
            <a:endCxn id="10" idx="1"/>
          </p:cNvCxnSpPr>
          <p:nvPr/>
        </p:nvCxnSpPr>
        <p:spPr>
          <a:xfrm flipV="1">
            <a:off x="2903634" y="2783755"/>
            <a:ext cx="1135296" cy="5233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0" idx="5"/>
            <a:endCxn id="34" idx="0"/>
          </p:cNvCxnSpPr>
          <p:nvPr/>
        </p:nvCxnSpPr>
        <p:spPr>
          <a:xfrm>
            <a:off x="4522617" y="2783755"/>
            <a:ext cx="946366" cy="5233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Up Arrow 16"/>
          <p:cNvSpPr/>
          <p:nvPr/>
        </p:nvSpPr>
        <p:spPr>
          <a:xfrm>
            <a:off x="2161507" y="5743575"/>
            <a:ext cx="970959"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1"/>
                </a:solidFill>
              </a:rPr>
              <a:t>20</a:t>
            </a:r>
            <a:endParaRPr lang="en-US" sz="2000" b="1" dirty="0">
              <a:solidFill>
                <a:schemeClr val="accent1"/>
              </a:solidFill>
            </a:endParaRPr>
          </a:p>
        </p:txBody>
      </p:sp>
      <p:sp>
        <p:nvSpPr>
          <p:cNvPr id="22" name="TextBox 21"/>
          <p:cNvSpPr txBox="1"/>
          <p:nvPr/>
        </p:nvSpPr>
        <p:spPr>
          <a:xfrm>
            <a:off x="2105440" y="4946844"/>
            <a:ext cx="540187" cy="461665"/>
          </a:xfrm>
          <a:prstGeom prst="rect">
            <a:avLst/>
          </a:prstGeom>
          <a:noFill/>
          <a:ln>
            <a:noFill/>
          </a:ln>
        </p:spPr>
        <p:txBody>
          <a:bodyPr wrap="square" rtlCol="0">
            <a:spAutoFit/>
          </a:bodyPr>
          <a:lstStyle/>
          <a:p>
            <a:r>
              <a:rPr lang="en-US" sz="2400" b="1" dirty="0" smtClean="0">
                <a:solidFill>
                  <a:schemeClr val="accent1"/>
                </a:solidFill>
              </a:rPr>
              <a:t>10</a:t>
            </a:r>
            <a:endParaRPr lang="en-US" sz="2400" b="1" dirty="0">
              <a:solidFill>
                <a:schemeClr val="accent1"/>
              </a:solidFill>
            </a:endParaRPr>
          </a:p>
        </p:txBody>
      </p:sp>
      <p:sp>
        <p:nvSpPr>
          <p:cNvPr id="34" name="Regular Pentagon 33"/>
          <p:cNvSpPr/>
          <p:nvPr/>
        </p:nvSpPr>
        <p:spPr>
          <a:xfrm>
            <a:off x="5227138" y="3307080"/>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sp>
        <p:nvSpPr>
          <p:cNvPr id="35" name="Regular Pentagon 34"/>
          <p:cNvSpPr/>
          <p:nvPr/>
        </p:nvSpPr>
        <p:spPr>
          <a:xfrm>
            <a:off x="4718684" y="4315213"/>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b</a:t>
            </a:r>
          </a:p>
        </p:txBody>
      </p:sp>
      <p:sp>
        <p:nvSpPr>
          <p:cNvPr id="36" name="Regular Pentagon 35"/>
          <p:cNvSpPr/>
          <p:nvPr/>
        </p:nvSpPr>
        <p:spPr>
          <a:xfrm>
            <a:off x="3256898" y="4324738"/>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a</a:t>
            </a:r>
          </a:p>
        </p:txBody>
      </p:sp>
      <p:sp>
        <p:nvSpPr>
          <p:cNvPr id="37" name="Regular Pentagon 36"/>
          <p:cNvSpPr/>
          <p:nvPr/>
        </p:nvSpPr>
        <p:spPr>
          <a:xfrm>
            <a:off x="2661789" y="3307080"/>
            <a:ext cx="483689" cy="460656"/>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1"/>
              </a:solidFill>
            </a:endParaRPr>
          </a:p>
        </p:txBody>
      </p:sp>
      <p:cxnSp>
        <p:nvCxnSpPr>
          <p:cNvPr id="43" name="Straight Connector 42"/>
          <p:cNvCxnSpPr>
            <a:stCxn id="37" idx="5"/>
            <a:endCxn id="34" idx="1"/>
          </p:cNvCxnSpPr>
          <p:nvPr/>
        </p:nvCxnSpPr>
        <p:spPr>
          <a:xfrm>
            <a:off x="3145477" y="3483034"/>
            <a:ext cx="208166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2444967" y="532447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c</a:t>
            </a:r>
          </a:p>
        </p:txBody>
      </p:sp>
      <p:sp>
        <p:nvSpPr>
          <p:cNvPr id="47" name="Oval 46"/>
          <p:cNvSpPr/>
          <p:nvPr/>
        </p:nvSpPr>
        <p:spPr>
          <a:xfrm>
            <a:off x="5202373" y="532447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e</a:t>
            </a:r>
          </a:p>
        </p:txBody>
      </p:sp>
      <p:sp>
        <p:nvSpPr>
          <p:cNvPr id="48" name="Oval 47"/>
          <p:cNvSpPr/>
          <p:nvPr/>
        </p:nvSpPr>
        <p:spPr>
          <a:xfrm>
            <a:off x="5721375" y="452128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49" name="Oval 48"/>
          <p:cNvSpPr/>
          <p:nvPr/>
        </p:nvSpPr>
        <p:spPr>
          <a:xfrm>
            <a:off x="6549866" y="3558186"/>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0" name="Oval 49"/>
          <p:cNvSpPr/>
          <p:nvPr/>
        </p:nvSpPr>
        <p:spPr>
          <a:xfrm>
            <a:off x="6108750" y="2783755"/>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1" name="Oval 50"/>
          <p:cNvSpPr/>
          <p:nvPr/>
        </p:nvSpPr>
        <p:spPr>
          <a:xfrm>
            <a:off x="4846139" y="190500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2" name="Oval 51"/>
          <p:cNvSpPr/>
          <p:nvPr/>
        </p:nvSpPr>
        <p:spPr>
          <a:xfrm>
            <a:off x="3424317" y="190500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3" name="Oval 52"/>
          <p:cNvSpPr/>
          <p:nvPr/>
        </p:nvSpPr>
        <p:spPr>
          <a:xfrm>
            <a:off x="1956434" y="2598991"/>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4" name="Oval 53"/>
          <p:cNvSpPr/>
          <p:nvPr/>
        </p:nvSpPr>
        <p:spPr>
          <a:xfrm>
            <a:off x="1551509" y="3665280"/>
            <a:ext cx="419100" cy="419100"/>
          </a:xfrm>
          <a:prstGeom prst="ellipse">
            <a:avLst/>
          </a:prstGeom>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56" name="Up Arrow 55"/>
          <p:cNvSpPr/>
          <p:nvPr/>
        </p:nvSpPr>
        <p:spPr>
          <a:xfrm>
            <a:off x="4926443" y="5743575"/>
            <a:ext cx="970959" cy="838200"/>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solidFill>
              </a:rPr>
              <a:t>3</a:t>
            </a:r>
            <a:r>
              <a:rPr lang="en-US" sz="2000" b="1" dirty="0" smtClean="0">
                <a:solidFill>
                  <a:schemeClr val="accent1"/>
                </a:solidFill>
              </a:rPr>
              <a:t>0</a:t>
            </a:r>
            <a:endParaRPr lang="en-US" sz="2000" b="1" dirty="0">
              <a:solidFill>
                <a:schemeClr val="accent1"/>
              </a:solidFill>
            </a:endParaRPr>
          </a:p>
        </p:txBody>
      </p:sp>
      <p:sp>
        <p:nvSpPr>
          <p:cNvPr id="57" name="TextBox 56"/>
          <p:cNvSpPr txBox="1"/>
          <p:nvPr/>
        </p:nvSpPr>
        <p:spPr>
          <a:xfrm>
            <a:off x="3740586" y="4862809"/>
            <a:ext cx="540187" cy="461665"/>
          </a:xfrm>
          <a:prstGeom prst="rect">
            <a:avLst/>
          </a:prstGeom>
          <a:noFill/>
          <a:ln>
            <a:noFill/>
          </a:ln>
        </p:spPr>
        <p:txBody>
          <a:bodyPr wrap="square" rtlCol="0">
            <a:spAutoFit/>
          </a:bodyPr>
          <a:lstStyle/>
          <a:p>
            <a:r>
              <a:rPr lang="en-US" sz="2400" b="1" dirty="0">
                <a:solidFill>
                  <a:schemeClr val="accent1"/>
                </a:solidFill>
              </a:rPr>
              <a:t>5</a:t>
            </a:r>
          </a:p>
        </p:txBody>
      </p:sp>
      <p:cxnSp>
        <p:nvCxnSpPr>
          <p:cNvPr id="34826" name="Straight Arrow Connector 34825"/>
          <p:cNvCxnSpPr>
            <a:stCxn id="11" idx="1"/>
            <a:endCxn id="36" idx="3"/>
          </p:cNvCxnSpPr>
          <p:nvPr/>
        </p:nvCxnSpPr>
        <p:spPr>
          <a:xfrm flipH="1" flipV="1">
            <a:off x="3498743" y="4785394"/>
            <a:ext cx="279288" cy="6004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7" idx="0"/>
            <a:endCxn id="35" idx="3"/>
          </p:cNvCxnSpPr>
          <p:nvPr/>
        </p:nvCxnSpPr>
        <p:spPr>
          <a:xfrm flipH="1" flipV="1">
            <a:off x="4960529" y="4775869"/>
            <a:ext cx="451394" cy="5486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35" idx="5"/>
            <a:endCxn id="48" idx="2"/>
          </p:cNvCxnSpPr>
          <p:nvPr/>
        </p:nvCxnSpPr>
        <p:spPr>
          <a:xfrm>
            <a:off x="5202372" y="4491167"/>
            <a:ext cx="519003" cy="23966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36" idx="5"/>
            <a:endCxn id="35" idx="1"/>
          </p:cNvCxnSpPr>
          <p:nvPr/>
        </p:nvCxnSpPr>
        <p:spPr>
          <a:xfrm flipV="1">
            <a:off x="3740586" y="4491167"/>
            <a:ext cx="978099" cy="95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35" idx="0"/>
            <a:endCxn id="34" idx="2"/>
          </p:cNvCxnSpPr>
          <p:nvPr/>
        </p:nvCxnSpPr>
        <p:spPr>
          <a:xfrm flipV="1">
            <a:off x="4960529" y="3767735"/>
            <a:ext cx="358986" cy="54747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34" idx="4"/>
            <a:endCxn id="49" idx="2"/>
          </p:cNvCxnSpPr>
          <p:nvPr/>
        </p:nvCxnSpPr>
        <p:spPr>
          <a:xfrm>
            <a:off x="5618450" y="3767735"/>
            <a:ext cx="931416" cy="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34" idx="5"/>
            <a:endCxn id="50" idx="3"/>
          </p:cNvCxnSpPr>
          <p:nvPr/>
        </p:nvCxnSpPr>
        <p:spPr>
          <a:xfrm flipV="1">
            <a:off x="5710826" y="3141479"/>
            <a:ext cx="459300" cy="34155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10" idx="0"/>
            <a:endCxn id="51" idx="3"/>
          </p:cNvCxnSpPr>
          <p:nvPr/>
        </p:nvCxnSpPr>
        <p:spPr>
          <a:xfrm flipV="1">
            <a:off x="4280774" y="2262724"/>
            <a:ext cx="626741" cy="34507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0" idx="0"/>
            <a:endCxn id="52" idx="5"/>
          </p:cNvCxnSpPr>
          <p:nvPr/>
        </p:nvCxnSpPr>
        <p:spPr>
          <a:xfrm flipH="1" flipV="1">
            <a:off x="3782041" y="2262724"/>
            <a:ext cx="498733" cy="34507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37" idx="1"/>
            <a:endCxn id="53" idx="5"/>
          </p:cNvCxnSpPr>
          <p:nvPr/>
        </p:nvCxnSpPr>
        <p:spPr>
          <a:xfrm flipH="1" flipV="1">
            <a:off x="2314158" y="2956715"/>
            <a:ext cx="347632" cy="52631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37" idx="1"/>
            <a:endCxn id="54" idx="6"/>
          </p:cNvCxnSpPr>
          <p:nvPr/>
        </p:nvCxnSpPr>
        <p:spPr>
          <a:xfrm flipH="1">
            <a:off x="1970609" y="3483034"/>
            <a:ext cx="691181" cy="39179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36" idx="1"/>
            <a:endCxn id="37" idx="3"/>
          </p:cNvCxnSpPr>
          <p:nvPr/>
        </p:nvCxnSpPr>
        <p:spPr>
          <a:xfrm flipH="1" flipV="1">
            <a:off x="2903634" y="3767736"/>
            <a:ext cx="353265" cy="7329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36" idx="0"/>
            <a:endCxn id="10" idx="2"/>
          </p:cNvCxnSpPr>
          <p:nvPr/>
        </p:nvCxnSpPr>
        <p:spPr>
          <a:xfrm flipV="1">
            <a:off x="3498743" y="3068456"/>
            <a:ext cx="632563" cy="12562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35" idx="1"/>
            <a:endCxn id="37" idx="4"/>
          </p:cNvCxnSpPr>
          <p:nvPr/>
        </p:nvCxnSpPr>
        <p:spPr>
          <a:xfrm flipH="1" flipV="1">
            <a:off x="3053101" y="3767735"/>
            <a:ext cx="1665584" cy="7234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36" idx="5"/>
            <a:endCxn id="34" idx="1"/>
          </p:cNvCxnSpPr>
          <p:nvPr/>
        </p:nvCxnSpPr>
        <p:spPr>
          <a:xfrm flipV="1">
            <a:off x="3740586" y="3483034"/>
            <a:ext cx="1486553" cy="10176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46" idx="7"/>
            <a:endCxn id="36" idx="2"/>
          </p:cNvCxnSpPr>
          <p:nvPr/>
        </p:nvCxnSpPr>
        <p:spPr>
          <a:xfrm flipV="1">
            <a:off x="2802691" y="4785393"/>
            <a:ext cx="546584" cy="60045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35" idx="0"/>
            <a:endCxn id="10" idx="4"/>
          </p:cNvCxnSpPr>
          <p:nvPr/>
        </p:nvCxnSpPr>
        <p:spPr>
          <a:xfrm flipH="1" flipV="1">
            <a:off x="4430241" y="3068456"/>
            <a:ext cx="530288" cy="12467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430241" y="4202792"/>
            <a:ext cx="2538725"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430241" y="4202792"/>
            <a:ext cx="0" cy="2274208"/>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2925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Discussion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Any questions…</a:t>
            </a:r>
          </a:p>
        </p:txBody>
      </p:sp>
    </p:spTree>
    <p:extLst>
      <p:ext uri="{BB962C8B-B14F-4D97-AF65-F5344CB8AC3E}">
        <p14:creationId xmlns:p14="http://schemas.microsoft.com/office/powerpoint/2010/main" val="2505302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Introduction</a:t>
            </a:r>
            <a:endParaRPr lang="en-US" dirty="0"/>
          </a:p>
        </p:txBody>
      </p:sp>
      <p:sp>
        <p:nvSpPr>
          <p:cNvPr id="34819" name="Rectangle 3"/>
          <p:cNvSpPr>
            <a:spLocks noGrp="1" noChangeArrowheads="1"/>
          </p:cNvSpPr>
          <p:nvPr>
            <p:ph type="body" idx="1"/>
          </p:nvPr>
        </p:nvSpPr>
        <p:spPr/>
        <p:txBody>
          <a:bodyPr/>
          <a:lstStyle/>
          <a:p>
            <a:pPr fontAlgn="base">
              <a:spcAft>
                <a:spcPct val="0"/>
              </a:spcAft>
              <a:buClr>
                <a:schemeClr val="accent1"/>
              </a:buClr>
              <a:buSzPct val="65000"/>
              <a:buFont typeface="Wingdings" pitchFamily="2" charset="2"/>
              <a:buChar char="n"/>
            </a:pPr>
            <a:r>
              <a:rPr lang="en-US" sz="3000" dirty="0" smtClean="0"/>
              <a:t>Border Gateway Protocol</a:t>
            </a:r>
          </a:p>
          <a:p>
            <a:pPr lvl="1" fontAlgn="base">
              <a:spcAft>
                <a:spcPct val="0"/>
              </a:spcAft>
              <a:buClr>
                <a:schemeClr val="accent1"/>
              </a:buClr>
              <a:buSzPct val="90000"/>
              <a:buFont typeface="Calibri" pitchFamily="34" charset="0"/>
              <a:buChar char="•"/>
            </a:pPr>
            <a:r>
              <a:rPr lang="en-US" sz="2600" dirty="0" smtClean="0"/>
              <a:t>External BGP(</a:t>
            </a:r>
            <a:r>
              <a:rPr lang="en-US" sz="2600" dirty="0" err="1" smtClean="0"/>
              <a:t>eBGP</a:t>
            </a:r>
            <a:r>
              <a:rPr lang="en-US" sz="2600" dirty="0" smtClean="0"/>
              <a:t>)</a:t>
            </a:r>
          </a:p>
          <a:p>
            <a:pPr lvl="1" fontAlgn="base">
              <a:spcAft>
                <a:spcPct val="0"/>
              </a:spcAft>
              <a:buClr>
                <a:schemeClr val="accent1"/>
              </a:buClr>
              <a:buSzPct val="90000"/>
              <a:buFont typeface="Calibri" pitchFamily="34" charset="0"/>
              <a:buChar char="•"/>
            </a:pPr>
            <a:r>
              <a:rPr lang="en-US" sz="2600" dirty="0" smtClean="0"/>
              <a:t>Internal BGP(</a:t>
            </a:r>
            <a:r>
              <a:rPr lang="en-US" sz="2600" dirty="0" err="1" smtClean="0"/>
              <a:t>iBGP</a:t>
            </a:r>
            <a:r>
              <a:rPr lang="en-US" sz="2600" dirty="0" smtClean="0"/>
              <a:t>)</a:t>
            </a:r>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5" name="Rounded Rectangle 4"/>
          <p:cNvSpPr/>
          <p:nvPr/>
        </p:nvSpPr>
        <p:spPr>
          <a:xfrm>
            <a:off x="1979712" y="3318974"/>
            <a:ext cx="4968552" cy="2376264"/>
          </a:xfrm>
          <a:prstGeom prst="roundRect">
            <a:avLst>
              <a:gd name="adj" fmla="val 5489"/>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ounded Rectangle 5"/>
          <p:cNvSpPr/>
          <p:nvPr/>
        </p:nvSpPr>
        <p:spPr>
          <a:xfrm>
            <a:off x="152400" y="3318974"/>
            <a:ext cx="675184" cy="2304256"/>
          </a:xfrm>
          <a:prstGeom prst="roundRect">
            <a:avLst>
              <a:gd name="adj" fmla="val 5489"/>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8028384" y="3318974"/>
            <a:ext cx="963216" cy="2304256"/>
          </a:xfrm>
          <a:prstGeom prst="roundRect">
            <a:avLst>
              <a:gd name="adj" fmla="val 5489"/>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1835696" y="367901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1835696" y="483114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6804248" y="425507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683568" y="3679014"/>
            <a:ext cx="288032" cy="288032"/>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3" name="Oval 12"/>
          <p:cNvSpPr/>
          <p:nvPr/>
        </p:nvSpPr>
        <p:spPr>
          <a:xfrm>
            <a:off x="683568" y="4831142"/>
            <a:ext cx="288032" cy="288032"/>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4" name="Oval 13"/>
          <p:cNvSpPr/>
          <p:nvPr/>
        </p:nvSpPr>
        <p:spPr>
          <a:xfrm>
            <a:off x="7884368" y="4255078"/>
            <a:ext cx="288032" cy="288032"/>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cxnSp>
        <p:nvCxnSpPr>
          <p:cNvPr id="15" name="Straight Connector 14"/>
          <p:cNvCxnSpPr>
            <a:stCxn id="12" idx="6"/>
            <a:endCxn id="9" idx="2"/>
          </p:cNvCxnSpPr>
          <p:nvPr/>
        </p:nvCxnSpPr>
        <p:spPr>
          <a:xfrm>
            <a:off x="971600" y="3823030"/>
            <a:ext cx="86409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971600" y="4975158"/>
            <a:ext cx="86409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020272" y="4399094"/>
            <a:ext cx="86409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43608" y="3462990"/>
            <a:ext cx="689612" cy="369332"/>
          </a:xfrm>
          <a:prstGeom prst="rect">
            <a:avLst/>
          </a:prstGeom>
          <a:noFill/>
        </p:spPr>
        <p:txBody>
          <a:bodyPr wrap="none" rtlCol="0">
            <a:spAutoFit/>
          </a:bodyPr>
          <a:lstStyle/>
          <a:p>
            <a:r>
              <a:rPr lang="en-GB" dirty="0" err="1" smtClean="0"/>
              <a:t>eBGP</a:t>
            </a:r>
            <a:endParaRPr lang="en-GB" dirty="0"/>
          </a:p>
        </p:txBody>
      </p:sp>
      <p:sp>
        <p:nvSpPr>
          <p:cNvPr id="19" name="TextBox 18"/>
          <p:cNvSpPr txBox="1"/>
          <p:nvPr/>
        </p:nvSpPr>
        <p:spPr>
          <a:xfrm>
            <a:off x="1043608" y="4605826"/>
            <a:ext cx="689612" cy="369332"/>
          </a:xfrm>
          <a:prstGeom prst="rect">
            <a:avLst/>
          </a:prstGeom>
          <a:noFill/>
        </p:spPr>
        <p:txBody>
          <a:bodyPr wrap="none" rtlCol="0">
            <a:spAutoFit/>
          </a:bodyPr>
          <a:lstStyle/>
          <a:p>
            <a:r>
              <a:rPr lang="en-GB" dirty="0" err="1" smtClean="0"/>
              <a:t>eBGP</a:t>
            </a:r>
            <a:endParaRPr lang="en-GB" dirty="0"/>
          </a:p>
        </p:txBody>
      </p:sp>
      <p:sp>
        <p:nvSpPr>
          <p:cNvPr id="20" name="TextBox 19"/>
          <p:cNvSpPr txBox="1"/>
          <p:nvPr/>
        </p:nvSpPr>
        <p:spPr>
          <a:xfrm>
            <a:off x="7194756" y="4039054"/>
            <a:ext cx="689612" cy="369332"/>
          </a:xfrm>
          <a:prstGeom prst="rect">
            <a:avLst/>
          </a:prstGeom>
          <a:noFill/>
        </p:spPr>
        <p:txBody>
          <a:bodyPr wrap="none" rtlCol="0">
            <a:spAutoFit/>
          </a:bodyPr>
          <a:lstStyle/>
          <a:p>
            <a:r>
              <a:rPr lang="en-GB" dirty="0" err="1" smtClean="0"/>
              <a:t>eBGP</a:t>
            </a:r>
            <a:endParaRPr lang="en-GB" dirty="0"/>
          </a:p>
        </p:txBody>
      </p:sp>
      <p:cxnSp>
        <p:nvCxnSpPr>
          <p:cNvPr id="21" name="Straight Connector 20"/>
          <p:cNvCxnSpPr>
            <a:stCxn id="9" idx="6"/>
            <a:endCxn id="11" idx="1"/>
          </p:cNvCxnSpPr>
          <p:nvPr/>
        </p:nvCxnSpPr>
        <p:spPr>
          <a:xfrm>
            <a:off x="2123728" y="3823030"/>
            <a:ext cx="4722701" cy="474229"/>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6"/>
            <a:endCxn id="11" idx="3"/>
          </p:cNvCxnSpPr>
          <p:nvPr/>
        </p:nvCxnSpPr>
        <p:spPr>
          <a:xfrm flipV="1">
            <a:off x="2123728" y="4500929"/>
            <a:ext cx="4722701" cy="474229"/>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7"/>
            <a:endCxn id="9" idx="5"/>
          </p:cNvCxnSpPr>
          <p:nvPr/>
        </p:nvCxnSpPr>
        <p:spPr>
          <a:xfrm rot="5400000" flipH="1" flipV="1">
            <a:off x="1607318" y="4399094"/>
            <a:ext cx="948458" cy="0"/>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923928" y="3679014"/>
            <a:ext cx="627095" cy="369332"/>
          </a:xfrm>
          <a:prstGeom prst="rect">
            <a:avLst/>
          </a:prstGeom>
          <a:noFill/>
        </p:spPr>
        <p:txBody>
          <a:bodyPr wrap="none" rtlCol="0">
            <a:spAutoFit/>
          </a:bodyPr>
          <a:lstStyle/>
          <a:p>
            <a:r>
              <a:rPr lang="en-GB" dirty="0" err="1" smtClean="0"/>
              <a:t>iBGP</a:t>
            </a:r>
            <a:endParaRPr lang="en-GB" dirty="0"/>
          </a:p>
        </p:txBody>
      </p:sp>
      <p:sp>
        <p:nvSpPr>
          <p:cNvPr id="25" name="TextBox 24"/>
          <p:cNvSpPr txBox="1"/>
          <p:nvPr/>
        </p:nvSpPr>
        <p:spPr>
          <a:xfrm>
            <a:off x="3923928" y="4749842"/>
            <a:ext cx="627095" cy="369332"/>
          </a:xfrm>
          <a:prstGeom prst="rect">
            <a:avLst/>
          </a:prstGeom>
          <a:noFill/>
        </p:spPr>
        <p:txBody>
          <a:bodyPr wrap="none" rtlCol="0">
            <a:spAutoFit/>
          </a:bodyPr>
          <a:lstStyle/>
          <a:p>
            <a:r>
              <a:rPr lang="en-GB" dirty="0" err="1" smtClean="0"/>
              <a:t>iBGP</a:t>
            </a:r>
            <a:endParaRPr lang="en-GB" dirty="0"/>
          </a:p>
        </p:txBody>
      </p:sp>
      <p:sp>
        <p:nvSpPr>
          <p:cNvPr id="26" name="TextBox 25"/>
          <p:cNvSpPr txBox="1"/>
          <p:nvPr/>
        </p:nvSpPr>
        <p:spPr>
          <a:xfrm>
            <a:off x="2051720" y="4173778"/>
            <a:ext cx="627095" cy="369332"/>
          </a:xfrm>
          <a:prstGeom prst="rect">
            <a:avLst/>
          </a:prstGeom>
          <a:noFill/>
        </p:spPr>
        <p:txBody>
          <a:bodyPr wrap="none" rtlCol="0">
            <a:spAutoFit/>
          </a:bodyPr>
          <a:lstStyle/>
          <a:p>
            <a:r>
              <a:rPr lang="en-GB" dirty="0" err="1" smtClean="0"/>
              <a:t>iBGP</a:t>
            </a:r>
            <a:endParaRPr lang="en-GB" dirty="0"/>
          </a:p>
        </p:txBody>
      </p:sp>
      <p:sp>
        <p:nvSpPr>
          <p:cNvPr id="4" name="TextBox 3"/>
          <p:cNvSpPr txBox="1"/>
          <p:nvPr/>
        </p:nvSpPr>
        <p:spPr>
          <a:xfrm>
            <a:off x="2294435" y="6096000"/>
            <a:ext cx="4667580" cy="369332"/>
          </a:xfrm>
          <a:prstGeom prst="rect">
            <a:avLst/>
          </a:prstGeom>
          <a:noFill/>
        </p:spPr>
        <p:txBody>
          <a:bodyPr wrap="square" rtlCol="0">
            <a:spAutoFit/>
          </a:bodyPr>
          <a:lstStyle/>
          <a:p>
            <a:r>
              <a:rPr lang="en-US" dirty="0" smtClean="0"/>
              <a:t>Source: made by Alex Gurney in BGP Lecture</a:t>
            </a:r>
            <a:endParaRPr lang="en-US" dirty="0"/>
          </a:p>
        </p:txBody>
      </p:sp>
    </p:spTree>
    <p:extLst>
      <p:ext uri="{BB962C8B-B14F-4D97-AF65-F5344CB8AC3E}">
        <p14:creationId xmlns:p14="http://schemas.microsoft.com/office/powerpoint/2010/main" val="29480868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Thanks</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8305800" cy="51608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Prof. Boon </a:t>
            </a:r>
            <a:r>
              <a:rPr lang="en-US" sz="3000" dirty="0" err="1" smtClean="0"/>
              <a:t>Thau</a:t>
            </a:r>
            <a:r>
              <a:rPr lang="en-US" sz="3000" dirty="0" smtClean="0"/>
              <a:t> Loo;</a:t>
            </a:r>
          </a:p>
          <a:p>
            <a:pPr fontAlgn="base">
              <a:spcAft>
                <a:spcPct val="0"/>
              </a:spcAft>
              <a:buClr>
                <a:schemeClr val="accent1"/>
              </a:buClr>
              <a:buSzPct val="65000"/>
              <a:buFont typeface="Wingdings" pitchFamily="2" charset="2"/>
              <a:buChar char="n"/>
            </a:pPr>
            <a:r>
              <a:rPr lang="en-US" sz="3000" dirty="0" smtClean="0"/>
              <a:t>Dr. Alex Gurney;</a:t>
            </a:r>
          </a:p>
        </p:txBody>
      </p:sp>
    </p:spTree>
    <p:extLst>
      <p:ext uri="{BB962C8B-B14F-4D97-AF65-F5344CB8AC3E}">
        <p14:creationId xmlns:p14="http://schemas.microsoft.com/office/powerpoint/2010/main" val="2604007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Introduction</a:t>
            </a:r>
            <a:endParaRPr lang="en-US" dirty="0"/>
          </a:p>
        </p:txBody>
      </p:sp>
      <p:sp>
        <p:nvSpPr>
          <p:cNvPr id="34819" name="Rectangle 3"/>
          <p:cNvSpPr>
            <a:spLocks noGrp="1" noChangeArrowheads="1"/>
          </p:cNvSpPr>
          <p:nvPr>
            <p:ph type="body" idx="1"/>
          </p:nvPr>
        </p:nvSpPr>
        <p:spPr>
          <a:xfrm>
            <a:off x="457200" y="1600201"/>
            <a:ext cx="3048000" cy="457200"/>
          </a:xfrm>
        </p:spPr>
        <p:txBody>
          <a:bodyPr>
            <a:normAutofit fontScale="92500" lnSpcReduction="20000"/>
          </a:bodyPr>
          <a:lstStyle/>
          <a:p>
            <a:pPr marL="0" indent="0" fontAlgn="base">
              <a:spcAft>
                <a:spcPct val="0"/>
              </a:spcAft>
              <a:buClr>
                <a:schemeClr val="accent1"/>
              </a:buClr>
              <a:buSzPct val="65000"/>
              <a:buNone/>
            </a:pPr>
            <a:endParaRPr lang="en-US" sz="3000" dirty="0"/>
          </a:p>
          <a:p>
            <a:pPr marL="0" indent="0">
              <a:buNone/>
            </a:pP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026" name="Picture 2" descr="C:\Users\luren\Documents\01. Study\cis800\Presentation\bgp-toc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1120" y="2057400"/>
            <a:ext cx="5715000" cy="38563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352800" y="6206791"/>
            <a:ext cx="3733800" cy="369332"/>
          </a:xfrm>
          <a:prstGeom prst="rect">
            <a:avLst/>
          </a:prstGeom>
          <a:noFill/>
        </p:spPr>
        <p:txBody>
          <a:bodyPr wrap="square" rtlCol="0">
            <a:spAutoFit/>
          </a:bodyPr>
          <a:lstStyle/>
          <a:p>
            <a:r>
              <a:rPr lang="en-US" dirty="0" smtClean="0"/>
              <a:t>Source: cisco.com</a:t>
            </a:r>
            <a:endParaRPr lang="en-US" dirty="0"/>
          </a:p>
        </p:txBody>
      </p:sp>
      <p:sp>
        <p:nvSpPr>
          <p:cNvPr id="8" name="Rectangle 3"/>
          <p:cNvSpPr txBox="1">
            <a:spLocks noChangeArrowheads="1"/>
          </p:cNvSpPr>
          <p:nvPr/>
        </p:nvSpPr>
        <p:spPr>
          <a:xfrm>
            <a:off x="457200" y="1316184"/>
            <a:ext cx="2514600" cy="609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err="1" smtClean="0"/>
              <a:t>iBGP</a:t>
            </a:r>
            <a:endParaRPr lang="en-US" sz="3000" dirty="0" smtClean="0"/>
          </a:p>
        </p:txBody>
      </p:sp>
    </p:spTree>
    <p:extLst>
      <p:ext uri="{BB962C8B-B14F-4D97-AF65-F5344CB8AC3E}">
        <p14:creationId xmlns:p14="http://schemas.microsoft.com/office/powerpoint/2010/main" val="4152311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Introduction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352800" y="6206791"/>
            <a:ext cx="3733800" cy="369332"/>
          </a:xfrm>
          <a:prstGeom prst="rect">
            <a:avLst/>
          </a:prstGeom>
          <a:noFill/>
        </p:spPr>
        <p:txBody>
          <a:bodyPr wrap="square" rtlCol="0">
            <a:spAutoFit/>
          </a:bodyPr>
          <a:lstStyle/>
          <a:p>
            <a:r>
              <a:rPr lang="en-US" dirty="0" smtClean="0"/>
              <a:t>Source: cisco.com</a:t>
            </a:r>
            <a:endParaRPr lang="en-US" dirty="0"/>
          </a:p>
        </p:txBody>
      </p:sp>
      <p:pic>
        <p:nvPicPr>
          <p:cNvPr id="2050" name="Picture 2" descr="C:\Users\luren\Documents\01. Study\cis800\Presentation\bgp-toc3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673" y="1447800"/>
            <a:ext cx="5180324" cy="462174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txBox="1">
            <a:spLocks noChangeArrowheads="1"/>
          </p:cNvSpPr>
          <p:nvPr/>
        </p:nvSpPr>
        <p:spPr>
          <a:xfrm>
            <a:off x="457200" y="1316184"/>
            <a:ext cx="3733800" cy="609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Route Reflector</a:t>
            </a:r>
          </a:p>
        </p:txBody>
      </p:sp>
    </p:spTree>
    <p:extLst>
      <p:ext uri="{BB962C8B-B14F-4D97-AF65-F5344CB8AC3E}">
        <p14:creationId xmlns:p14="http://schemas.microsoft.com/office/powerpoint/2010/main" val="428401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Introduction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352800" y="6206791"/>
            <a:ext cx="3733800" cy="369332"/>
          </a:xfrm>
          <a:prstGeom prst="rect">
            <a:avLst/>
          </a:prstGeom>
          <a:noFill/>
        </p:spPr>
        <p:txBody>
          <a:bodyPr wrap="square" rtlCol="0">
            <a:spAutoFit/>
          </a:bodyPr>
          <a:lstStyle/>
          <a:p>
            <a:r>
              <a:rPr lang="en-US" dirty="0" smtClean="0"/>
              <a:t>Source: cisco.com</a:t>
            </a:r>
            <a:endParaRPr lang="en-US" dirty="0"/>
          </a:p>
        </p:txBody>
      </p:sp>
      <p:sp>
        <p:nvSpPr>
          <p:cNvPr id="9" name="Rectangle 3"/>
          <p:cNvSpPr txBox="1">
            <a:spLocks noChangeArrowheads="1"/>
          </p:cNvSpPr>
          <p:nvPr/>
        </p:nvSpPr>
        <p:spPr>
          <a:xfrm>
            <a:off x="457200" y="1316184"/>
            <a:ext cx="3733800" cy="609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a:t>
            </a:r>
          </a:p>
        </p:txBody>
      </p:sp>
      <p:pic>
        <p:nvPicPr>
          <p:cNvPr id="3074" name="Picture 2" descr="C:\Users\luren\Documents\01. Study\cis800\Presentation\bgp-toc2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3703" y="1644536"/>
            <a:ext cx="5181361" cy="4451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807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a:r>
              <a:rPr lang="en-US" dirty="0" smtClean="0"/>
              <a:t>Oscillation</a:t>
            </a:r>
            <a:endParaRPr lang="en-US" dirty="0"/>
          </a:p>
        </p:txBody>
      </p:sp>
      <p:cxnSp>
        <p:nvCxnSpPr>
          <p:cNvPr id="7" name="Straight Connector 6"/>
          <p:cNvCxnSpPr/>
          <p:nvPr/>
        </p:nvCxnSpPr>
        <p:spPr>
          <a:xfrm>
            <a:off x="381000" y="1219200"/>
            <a:ext cx="83820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txBox="1">
            <a:spLocks noChangeArrowheads="1"/>
          </p:cNvSpPr>
          <p:nvPr/>
        </p:nvSpPr>
        <p:spPr>
          <a:xfrm>
            <a:off x="457200" y="1316184"/>
            <a:ext cx="7924800" cy="4627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Clr>
                <a:schemeClr val="accent1"/>
              </a:buClr>
              <a:buSzPct val="65000"/>
              <a:buFont typeface="Wingdings" pitchFamily="2" charset="2"/>
              <a:buChar char="n"/>
            </a:pPr>
            <a:r>
              <a:rPr lang="en-US" sz="3000" dirty="0" smtClean="0"/>
              <a:t>MED Oscillation</a:t>
            </a:r>
          </a:p>
          <a:p>
            <a:pPr fontAlgn="base">
              <a:spcAft>
                <a:spcPct val="0"/>
              </a:spcAft>
              <a:buClr>
                <a:schemeClr val="accent1"/>
              </a:buClr>
              <a:buSzPct val="65000"/>
              <a:buFont typeface="Wingdings" pitchFamily="2" charset="2"/>
              <a:buChar char="n"/>
            </a:pPr>
            <a:r>
              <a:rPr lang="en-US" sz="3000" dirty="0" smtClean="0"/>
              <a:t>Topology Oscillation </a:t>
            </a:r>
          </a:p>
        </p:txBody>
      </p:sp>
    </p:spTree>
    <p:extLst>
      <p:ext uri="{BB962C8B-B14F-4D97-AF65-F5344CB8AC3E}">
        <p14:creationId xmlns:p14="http://schemas.microsoft.com/office/powerpoint/2010/main" val="3213049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2492</TotalTime>
  <Words>2952</Words>
  <Application>Microsoft Office PowerPoint</Application>
  <PresentationFormat>On-screen Show (4:3)</PresentationFormat>
  <Paragraphs>763</Paragraphs>
  <Slides>50</Slides>
  <Notes>45</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Stable and Flexible iBGP</vt:lpstr>
      <vt:lpstr>Overview</vt:lpstr>
      <vt:lpstr>Presenter: Lu Ren</vt:lpstr>
      <vt:lpstr>Introduction</vt:lpstr>
      <vt:lpstr>Introduction</vt:lpstr>
      <vt:lpstr>Introduction</vt:lpstr>
      <vt:lpstr>Introduction</vt:lpstr>
      <vt:lpstr>Introduction</vt:lpstr>
      <vt:lpstr>Oscillation</vt:lpstr>
      <vt:lpstr>Oscillation</vt:lpstr>
      <vt:lpstr>Oscillation</vt:lpstr>
      <vt:lpstr>Oscillation</vt:lpstr>
      <vt:lpstr>Oscillation</vt:lpstr>
      <vt:lpstr>Oscillation</vt:lpstr>
      <vt:lpstr>Oscillation</vt:lpstr>
      <vt:lpstr>Oscillation</vt:lpstr>
      <vt:lpstr>Oscillation</vt:lpstr>
      <vt:lpstr>Oscillation</vt:lpstr>
      <vt:lpstr>Oscillation</vt:lpstr>
      <vt:lpstr>Oscillation</vt:lpstr>
      <vt:lpstr>Oscillation</vt:lpstr>
      <vt:lpstr>Routing Algebra</vt:lpstr>
      <vt:lpstr>Routing Algebra</vt:lpstr>
      <vt:lpstr>Routing Algebra</vt:lpstr>
      <vt:lpstr>Route-Reflection Algebra</vt:lpstr>
      <vt:lpstr>Route-Reflection Algebra</vt:lpstr>
      <vt:lpstr>Route-Reflection Algebra</vt:lpstr>
      <vt:lpstr>Route-Reflection Algebra</vt:lpstr>
      <vt:lpstr>Route-Reflection Algebra</vt:lpstr>
      <vt:lpstr>Route-Reflection Algebra</vt:lpstr>
      <vt:lpstr>Route-Reflection Algebra</vt:lpstr>
      <vt:lpstr>Route-Reflection Algebra</vt:lpstr>
      <vt:lpstr>Route-Reflection Algebra</vt:lpstr>
      <vt:lpstr>Route-Reflection Algebra</vt:lpstr>
      <vt:lpstr>Route-Reflection Algebra</vt:lpstr>
      <vt:lpstr>Route-Reflection Algebra</vt:lpstr>
      <vt:lpstr>Route-Reflection Algebra</vt:lpstr>
      <vt:lpstr>Route-Reflection Algebra</vt:lpstr>
      <vt:lpstr>Route-Reflection Algebra</vt:lpstr>
      <vt:lpstr>Multiple Routes for MED</vt:lpstr>
      <vt:lpstr>Multiple Routes for MED</vt:lpstr>
      <vt:lpstr>Multiple Routes for MED</vt:lpstr>
      <vt:lpstr>Multiple Routes for MED</vt:lpstr>
      <vt:lpstr>Multiple Routes for MED</vt:lpstr>
      <vt:lpstr>Multiple Routes for MED</vt:lpstr>
      <vt:lpstr>Multiple Routes for MED</vt:lpstr>
      <vt:lpstr>Multiple Routes for MED</vt:lpstr>
      <vt:lpstr>Multiple Routes for MED</vt:lpstr>
      <vt:lpstr>Discussion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Stable and Flexible iBGP</dc:title>
  <dc:creator>luren</dc:creator>
  <cp:lastModifiedBy>luren</cp:lastModifiedBy>
  <cp:revision>139</cp:revision>
  <dcterms:created xsi:type="dcterms:W3CDTF">2006-08-16T00:00:00Z</dcterms:created>
  <dcterms:modified xsi:type="dcterms:W3CDTF">2011-09-26T18:49:40Z</dcterms:modified>
</cp:coreProperties>
</file>