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1"/>
  </p:notesMasterIdLst>
  <p:sldIdLst>
    <p:sldId id="256" r:id="rId4"/>
    <p:sldId id="268" r:id="rId5"/>
    <p:sldId id="269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67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285" r:id="rId34"/>
    <p:sldId id="287" r:id="rId35"/>
    <p:sldId id="293" r:id="rId36"/>
    <p:sldId id="288" r:id="rId37"/>
    <p:sldId id="289" r:id="rId38"/>
    <p:sldId id="290" r:id="rId39"/>
    <p:sldId id="291" r:id="rId40"/>
    <p:sldId id="292" r:id="rId41"/>
    <p:sldId id="296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24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3" r:id="rId60"/>
    <p:sldId id="314" r:id="rId61"/>
    <p:sldId id="315" r:id="rId62"/>
    <p:sldId id="317" r:id="rId63"/>
    <p:sldId id="316" r:id="rId64"/>
    <p:sldId id="318" r:id="rId65"/>
    <p:sldId id="319" r:id="rId66"/>
    <p:sldId id="320" r:id="rId67"/>
    <p:sldId id="321" r:id="rId68"/>
    <p:sldId id="322" r:id="rId69"/>
    <p:sldId id="323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" Type="http://schemas.openxmlformats.org/officeDocument/2006/relationships/slide" Target="slides/slide4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63AB-A46E-441A-BB79-A3EEE0036B46}" type="datetimeFigureOut">
              <a:rPr lang="en-GB" smtClean="0"/>
              <a:t>12/09/2011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3BBA-D40B-4670-8D3C-FA26052A7D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A3BBA-D40B-4670-8D3C-FA26052A7D11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DC77-CFEA-4CA7-81BF-4663D4FFE891}" type="datetimeFigureOut">
              <a:rPr lang="en-GB" smtClean="0"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F97F-9601-4ABB-8A16-EFD3E1102C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DC77-CFEA-4CA7-81BF-4663D4FFE8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10/09/2011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F97F-9601-4ABB-8A16-EFD3E1102C0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bgpupdates.potaroo.net/" TargetMode="External"/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Interdomain routing and the Border Gateway Protocol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CIS 800/003</a:t>
            </a:r>
          </a:p>
          <a:p>
            <a:r>
              <a:rPr lang="en-GB" dirty="0" smtClean="0"/>
              <a:t>12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 err="1" smtClean="0"/>
              <a:t>neighbors</a:t>
            </a:r>
            <a:r>
              <a:rPr lang="en-GB" dirty="0" smtClean="0"/>
              <a:t> tell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run the Border Gateway Protocol with each of my </a:t>
            </a:r>
            <a:r>
              <a:rPr lang="en-GB" dirty="0" err="1" smtClean="0"/>
              <a:t>neighbors</a:t>
            </a:r>
            <a:endParaRPr lang="en-GB" dirty="0" smtClean="0"/>
          </a:p>
          <a:p>
            <a:r>
              <a:rPr lang="en-GB" dirty="0" smtClean="0"/>
              <a:t>Every so often, they send me messages: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3501008"/>
            <a:ext cx="6912768" cy="3024336"/>
          </a:xfrm>
          <a:prstGeom prst="roundRect">
            <a:avLst>
              <a:gd name="adj" fmla="val 857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Dear Alex,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	I have a route to </a:t>
            </a:r>
            <a:r>
              <a:rPr lang="en-GB" sz="2400" b="1" dirty="0" smtClean="0">
                <a:solidFill>
                  <a:schemeClr val="tx1"/>
                </a:solidFill>
              </a:rPr>
              <a:t>96.17.168.112</a:t>
            </a:r>
            <a:r>
              <a:rPr lang="en-GB" sz="2400" dirty="0" smtClean="0">
                <a:solidFill>
                  <a:schemeClr val="tx1"/>
                </a:solidFill>
              </a:rPr>
              <a:t>. If you send me traffic for this destination, I will do my best to deliver it. This route has the following characteristics: [... details elided ...].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Your s faithfully,</a:t>
            </a:r>
          </a:p>
          <a:p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 smtClean="0">
                <a:solidFill>
                  <a:schemeClr val="tx1"/>
                </a:solidFill>
              </a:rPr>
              <a:t>Comcast (Autonomous System 7922)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also tell things to my </a:t>
            </a:r>
            <a:r>
              <a:rPr lang="en-GB" dirty="0" err="1" smtClean="0"/>
              <a:t>neighbors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I am willing to carry some of my </a:t>
            </a:r>
            <a:r>
              <a:rPr lang="en-GB" dirty="0" err="1" smtClean="0"/>
              <a:t>neighbor’s</a:t>
            </a:r>
            <a:r>
              <a:rPr lang="en-GB" dirty="0" smtClean="0"/>
              <a:t> traffic, for a particular destination, then I can send out a similar message.</a:t>
            </a:r>
          </a:p>
          <a:p>
            <a:r>
              <a:rPr lang="en-GB" dirty="0" smtClean="0"/>
              <a:t>If not, then I won’t.</a:t>
            </a:r>
          </a:p>
          <a:p>
            <a:r>
              <a:rPr lang="en-GB" dirty="0" smtClean="0"/>
              <a:t>Such decisions are based on economic considerations: What do I get in return for letting other people use my network?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quite likely that I will hear about lots of different routes for the same destination.</a:t>
            </a:r>
          </a:p>
          <a:p>
            <a:r>
              <a:rPr lang="en-GB" dirty="0" smtClean="0"/>
              <a:t>I have to pick one as “the best” – the route I am going to use, and maybe let others use.</a:t>
            </a:r>
          </a:p>
          <a:p>
            <a:r>
              <a:rPr lang="en-GB" dirty="0" smtClean="0"/>
              <a:t>The BGP standard lays out some rules for how to make these decisions.</a:t>
            </a:r>
          </a:p>
          <a:p>
            <a:r>
              <a:rPr lang="en-GB" dirty="0" smtClean="0"/>
              <a:t>However, there is </a:t>
            </a:r>
            <a:r>
              <a:rPr lang="en-GB" b="1" dirty="0" smtClean="0"/>
              <a:t>a lot of flexibility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BGP route 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route comes with associated data</a:t>
            </a:r>
          </a:p>
          <a:p>
            <a:r>
              <a:rPr lang="en-GB" dirty="0" smtClean="0"/>
              <a:t>Some data comes from </a:t>
            </a:r>
            <a:r>
              <a:rPr lang="en-GB" dirty="0" err="1" smtClean="0"/>
              <a:t>neighbors</a:t>
            </a:r>
            <a:r>
              <a:rPr lang="en-GB" dirty="0" smtClean="0"/>
              <a:t> (and their </a:t>
            </a:r>
            <a:r>
              <a:rPr lang="en-GB" dirty="0" err="1" smtClean="0"/>
              <a:t>neighbors</a:t>
            </a:r>
            <a:r>
              <a:rPr lang="en-GB" dirty="0" smtClean="0"/>
              <a:t>, and so on...)</a:t>
            </a:r>
          </a:p>
          <a:p>
            <a:r>
              <a:rPr lang="en-GB" dirty="0" smtClean="0"/>
              <a:t>I can modify any attribute</a:t>
            </a:r>
          </a:p>
          <a:p>
            <a:pPr lvl="1"/>
            <a:r>
              <a:rPr lang="en-GB" dirty="0" smtClean="0"/>
              <a:t>Though it might not be a good idea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preference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primary means of path selection is </a:t>
            </a:r>
            <a:r>
              <a:rPr lang="en-GB" i="1" dirty="0" smtClean="0"/>
              <a:t>local preference, </a:t>
            </a:r>
            <a:r>
              <a:rPr lang="en-GB" dirty="0" smtClean="0"/>
              <a:t>a numeric value for each route</a:t>
            </a:r>
          </a:p>
          <a:p>
            <a:r>
              <a:rPr lang="en-GB" dirty="0" smtClean="0"/>
              <a:t>This value is chosen by the recipient</a:t>
            </a:r>
          </a:p>
          <a:p>
            <a:r>
              <a:rPr lang="en-GB" dirty="0" smtClean="0"/>
              <a:t>Only look at other attributes if the local preference is tied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/>
              <a:t>very first step</a:t>
            </a:r>
            <a:r>
              <a:rPr lang="en-GB" dirty="0" smtClean="0"/>
              <a:t> in route selection is that I get to do </a:t>
            </a:r>
            <a:r>
              <a:rPr lang="en-GB" b="1" dirty="0" smtClean="0"/>
              <a:t>whatever I want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“Best” 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Everybody has their own competing ideas about what a “good” path looks like – because the network owners are commercial competitors.</a:t>
            </a:r>
          </a:p>
          <a:p>
            <a:r>
              <a:rPr lang="en-GB" dirty="0" smtClean="0"/>
              <a:t>These criteria may be expressed in BGP policy.</a:t>
            </a:r>
          </a:p>
          <a:p>
            <a:r>
              <a:rPr lang="en-GB" dirty="0" smtClean="0"/>
              <a:t>The BGP </a:t>
            </a:r>
            <a:r>
              <a:rPr lang="en-GB" dirty="0" err="1" smtClean="0"/>
              <a:t>pathfinding</a:t>
            </a:r>
            <a:r>
              <a:rPr lang="en-GB" dirty="0" smtClean="0"/>
              <a:t> process can only deliver some sort of compromise, rather than a globally-agreed optimum.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BGP does not find shortest 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Despite the stated intentions of its designers, BGP path selection is </a:t>
            </a:r>
            <a:r>
              <a:rPr lang="en-GB" i="1" dirty="0" smtClean="0"/>
              <a:t>not</a:t>
            </a:r>
            <a:r>
              <a:rPr lang="en-GB" dirty="0" smtClean="0"/>
              <a:t> just choosing the “shortest” path.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5"/>
                </a:solidFill>
              </a:rPr>
              <a:t>So what problem is BGP actually solving?</a:t>
            </a:r>
          </a:p>
          <a:p>
            <a:endParaRPr lang="en-GB" b="1" dirty="0">
              <a:solidFill>
                <a:schemeClr val="accent5"/>
              </a:solidFill>
            </a:endParaRPr>
          </a:p>
          <a:p>
            <a:r>
              <a:rPr lang="en-GB" b="1" dirty="0" smtClean="0">
                <a:solidFill>
                  <a:schemeClr val="accent5"/>
                </a:solidFill>
              </a:rPr>
              <a:t>Could it be solved differently?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Brief introduction to the world of BGP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BGP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selection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BGP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BGP is a protocol spoken by one router to another.</a:t>
            </a:r>
          </a:p>
          <a:p>
            <a:r>
              <a:rPr lang="en-GB" dirty="0" smtClean="0"/>
              <a:t>Two routers may share a BGP </a:t>
            </a:r>
            <a:r>
              <a:rPr lang="en-GB" i="1" dirty="0" smtClean="0"/>
              <a:t>session</a:t>
            </a:r>
            <a:r>
              <a:rPr lang="en-GB" dirty="0" smtClean="0"/>
              <a:t> – the context of their conversation.</a:t>
            </a:r>
          </a:p>
          <a:p>
            <a:r>
              <a:rPr lang="en-GB" dirty="0" smtClean="0"/>
              <a:t>The action of each router is governed by</a:t>
            </a:r>
          </a:p>
          <a:p>
            <a:pPr lvl="1"/>
            <a:r>
              <a:rPr lang="en-GB" dirty="0" smtClean="0"/>
              <a:t>the BGP standard, as interpreted by the vendor</a:t>
            </a:r>
          </a:p>
          <a:p>
            <a:pPr lvl="1"/>
            <a:r>
              <a:rPr lang="en-GB" dirty="0" smtClean="0"/>
              <a:t>the operator’s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eBGP</a:t>
            </a:r>
            <a:r>
              <a:rPr lang="en-GB" dirty="0" smtClean="0"/>
              <a:t> and </a:t>
            </a:r>
            <a:r>
              <a:rPr lang="en-GB" dirty="0" err="1" smtClean="0"/>
              <a:t>iBGP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Two types of session – external and internal</a:t>
            </a:r>
          </a:p>
          <a:p>
            <a:r>
              <a:rPr lang="en-GB" dirty="0" err="1" smtClean="0"/>
              <a:t>eBGP</a:t>
            </a:r>
            <a:r>
              <a:rPr lang="en-GB" dirty="0" smtClean="0"/>
              <a:t> is for talking to other networks</a:t>
            </a:r>
          </a:p>
          <a:p>
            <a:r>
              <a:rPr lang="en-GB" dirty="0" err="1" smtClean="0"/>
              <a:t>iBGP</a:t>
            </a:r>
            <a:r>
              <a:rPr lang="en-GB" dirty="0" smtClean="0"/>
              <a:t> is for disseminating route information across the routers of a single network</a:t>
            </a:r>
          </a:p>
          <a:p>
            <a:endParaRPr lang="en-GB" dirty="0" smtClean="0"/>
          </a:p>
          <a:p>
            <a:r>
              <a:rPr lang="en-GB" dirty="0" smtClean="0"/>
              <a:t>Historical concept: the “gateway” that translates from one networking world to another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Brief introduction to the world of BGP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BGP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selection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BGP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Original BGP network model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2123728" y="1412776"/>
            <a:ext cx="4968552" cy="2376264"/>
          </a:xfrm>
          <a:prstGeom prst="roundRect">
            <a:avLst>
              <a:gd name="adj" fmla="val 548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-180528" y="1412776"/>
            <a:ext cx="1152128" cy="2304256"/>
          </a:xfrm>
          <a:prstGeom prst="roundRect">
            <a:avLst>
              <a:gd name="adj" fmla="val 548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172400" y="1412776"/>
            <a:ext cx="1224136" cy="2304256"/>
          </a:xfrm>
          <a:prstGeom prst="roundRect">
            <a:avLst>
              <a:gd name="adj" fmla="val 548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979712" y="17728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979712" y="292494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948264" y="23488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27584" y="1772816"/>
            <a:ext cx="288032" cy="28803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27584" y="2924944"/>
            <a:ext cx="288032" cy="28803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8028384" y="2348880"/>
            <a:ext cx="288032" cy="28803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9" idx="6"/>
            <a:endCxn id="6" idx="2"/>
          </p:cNvCxnSpPr>
          <p:nvPr/>
        </p:nvCxnSpPr>
        <p:spPr>
          <a:xfrm>
            <a:off x="1115616" y="1916832"/>
            <a:ext cx="8640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15616" y="3068960"/>
            <a:ext cx="8640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4288" y="2492896"/>
            <a:ext cx="8640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87624" y="1556792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eBGP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2699628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eBGP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38772" y="2132856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eBGP</a:t>
            </a:r>
            <a:endParaRPr lang="en-GB" dirty="0"/>
          </a:p>
        </p:txBody>
      </p:sp>
      <p:cxnSp>
        <p:nvCxnSpPr>
          <p:cNvPr id="20" name="Straight Connector 19"/>
          <p:cNvCxnSpPr>
            <a:stCxn id="6" idx="6"/>
            <a:endCxn id="8" idx="1"/>
          </p:cNvCxnSpPr>
          <p:nvPr/>
        </p:nvCxnSpPr>
        <p:spPr>
          <a:xfrm>
            <a:off x="2267744" y="1916832"/>
            <a:ext cx="4722701" cy="47422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6"/>
            <a:endCxn id="8" idx="3"/>
          </p:cNvCxnSpPr>
          <p:nvPr/>
        </p:nvCxnSpPr>
        <p:spPr>
          <a:xfrm flipV="1">
            <a:off x="2267744" y="2594731"/>
            <a:ext cx="4722701" cy="47422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6" idx="5"/>
          </p:cNvCxnSpPr>
          <p:nvPr/>
        </p:nvCxnSpPr>
        <p:spPr>
          <a:xfrm rot="5400000" flipH="1" flipV="1">
            <a:off x="1751334" y="2492896"/>
            <a:ext cx="948458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67944" y="177281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iBGP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67944" y="284364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iBGP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195736" y="226758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iBGP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51520" y="4077072"/>
            <a:ext cx="88780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border routers are the BGP speakers. They are in a full </a:t>
            </a:r>
            <a:r>
              <a:rPr lang="en-GB" sz="2400" dirty="0" err="1" smtClean="0"/>
              <a:t>iBGP</a:t>
            </a:r>
            <a:r>
              <a:rPr lang="en-GB" sz="2400" dirty="0" smtClean="0"/>
              <a:t> mesh.</a:t>
            </a:r>
          </a:p>
          <a:p>
            <a:r>
              <a:rPr lang="en-GB" sz="2400" dirty="0" smtClean="0"/>
              <a:t>This connectivity is virtual – one </a:t>
            </a:r>
            <a:r>
              <a:rPr lang="en-GB" sz="2400" dirty="0" err="1" smtClean="0"/>
              <a:t>iBGP</a:t>
            </a:r>
            <a:r>
              <a:rPr lang="en-GB" sz="2400" dirty="0" smtClean="0"/>
              <a:t> link may correspond to many IP-level links. </a:t>
            </a:r>
          </a:p>
          <a:p>
            <a:endParaRPr lang="en-GB" sz="2400" dirty="0"/>
          </a:p>
          <a:p>
            <a:r>
              <a:rPr lang="en-GB" sz="2400" dirty="0" smtClean="0"/>
              <a:t>BGP-learned routes are redistributed into my internal routing protocol, so that hosts within my network can select the correct egress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structure in </a:t>
            </a:r>
            <a:r>
              <a:rPr lang="en-GB" dirty="0" err="1" smtClean="0"/>
              <a:t>iBGP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full mesh idea does enable complete internal dissemination of route information</a:t>
            </a:r>
          </a:p>
          <a:p>
            <a:r>
              <a:rPr lang="en-GB" dirty="0" smtClean="0"/>
              <a:t>However, it does not scale well as the number of border routers increases</a:t>
            </a:r>
          </a:p>
          <a:p>
            <a:r>
              <a:rPr lang="en-GB" dirty="0" smtClean="0"/>
              <a:t>There are several different ways to resolve the problem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5"/>
                </a:solidFill>
              </a:rPr>
              <a:t>Do these change any semantics?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 reflectors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Idea: partition my network into </a:t>
            </a:r>
            <a:r>
              <a:rPr lang="en-GB" i="1" dirty="0" smtClean="0"/>
              <a:t>clusters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Each one has a </a:t>
            </a:r>
            <a:r>
              <a:rPr lang="en-GB" i="1" dirty="0" smtClean="0"/>
              <a:t>reflector</a:t>
            </a:r>
            <a:r>
              <a:rPr lang="en-GB" dirty="0" smtClean="0"/>
              <a:t>, a special router that talks to the reflectors in other clusters, and to the routers in its own local cluster</a:t>
            </a:r>
          </a:p>
          <a:p>
            <a:r>
              <a:rPr lang="en-GB" dirty="0" smtClean="0"/>
              <a:t>A little like OSPF areas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Confederations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Basically the same idea</a:t>
            </a:r>
          </a:p>
          <a:p>
            <a:r>
              <a:rPr lang="en-GB" dirty="0" smtClean="0"/>
              <a:t>Have “sub-</a:t>
            </a:r>
            <a:r>
              <a:rPr lang="en-GB" dirty="0" err="1" smtClean="0"/>
              <a:t>ASes</a:t>
            </a:r>
            <a:r>
              <a:rPr lang="en-GB" dirty="0" smtClean="0"/>
              <a:t>” within my AS</a:t>
            </a:r>
          </a:p>
          <a:p>
            <a:r>
              <a:rPr lang="en-GB" dirty="0" smtClean="0"/>
              <a:t>Each one is fully meshed internally</a:t>
            </a:r>
          </a:p>
          <a:p>
            <a:pPr lvl="1"/>
            <a:r>
              <a:rPr lang="en-GB" dirty="0" smtClean="0"/>
              <a:t>or could use reflectors, 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Protocol extensibility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this is possible because BGP is extensible</a:t>
            </a:r>
          </a:p>
          <a:p>
            <a:r>
              <a:rPr lang="en-GB" dirty="0" smtClean="0"/>
              <a:t>There are several ways to add new </a:t>
            </a:r>
            <a:r>
              <a:rPr lang="en-GB" dirty="0" err="1" smtClean="0"/>
              <a:t>behavior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New route attributes</a:t>
            </a:r>
          </a:p>
          <a:p>
            <a:pPr lvl="1"/>
            <a:r>
              <a:rPr lang="en-GB" dirty="0" smtClean="0"/>
              <a:t>New capabilities</a:t>
            </a:r>
          </a:p>
          <a:p>
            <a:r>
              <a:rPr lang="en-GB" dirty="0" smtClean="0"/>
              <a:t>Backward compatibility is still a pain, but it is frequently possible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How can we understand protocol changes?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4-byte ASNs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Autonomous System has a number</a:t>
            </a:r>
          </a:p>
          <a:p>
            <a:r>
              <a:rPr lang="en-GB" dirty="0" smtClean="0"/>
              <a:t>Used to be two bytes (and with some values reserved) but we felt the pinch</a:t>
            </a:r>
          </a:p>
          <a:p>
            <a:r>
              <a:rPr lang="en-GB" dirty="0" smtClean="0"/>
              <a:t>Now we have 4-byte numbers as well</a:t>
            </a:r>
          </a:p>
          <a:p>
            <a:r>
              <a:rPr lang="en-GB" dirty="0" smtClean="0"/>
              <a:t>No chance of a flag day – we had to interoperate with “old speakers”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Pretend to be AS23456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a 4-byte ASN, but need to talk to an old speaker, just say you’re AS23456.</a:t>
            </a:r>
          </a:p>
          <a:p>
            <a:r>
              <a:rPr lang="en-GB" dirty="0" smtClean="0"/>
              <a:t>Many things can break now!</a:t>
            </a:r>
          </a:p>
          <a:p>
            <a:r>
              <a:rPr lang="en-GB" dirty="0" smtClean="0"/>
              <a:t>Several </a:t>
            </a:r>
            <a:r>
              <a:rPr lang="en-GB" dirty="0" err="1" smtClean="0"/>
              <a:t>neighbors</a:t>
            </a:r>
            <a:r>
              <a:rPr lang="en-GB" dirty="0" smtClean="0"/>
              <a:t> could now look like they are the same network – this affects path selection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See RFC 4893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Routes carry a list of the </a:t>
            </a:r>
            <a:r>
              <a:rPr lang="en-GB" dirty="0" err="1" smtClean="0"/>
              <a:t>ASes</a:t>
            </a:r>
            <a:r>
              <a:rPr lang="en-GB" dirty="0" smtClean="0"/>
              <a:t> they traverse</a:t>
            </a:r>
          </a:p>
          <a:p>
            <a:r>
              <a:rPr lang="en-GB" dirty="0" smtClean="0"/>
              <a:t>Old speakers expect each entry to be two bytes long</a:t>
            </a:r>
          </a:p>
          <a:p>
            <a:r>
              <a:rPr lang="en-GB" dirty="0" smtClean="0"/>
              <a:t>If we all just say we’re AS23456, new speakers will not get useful information from the path attribute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Solution: AS4_PATH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attribute carrying the 4-byte numbers</a:t>
            </a:r>
          </a:p>
          <a:p>
            <a:r>
              <a:rPr lang="en-GB" dirty="0" smtClean="0"/>
              <a:t>Old speakers will pass it along unchanged</a:t>
            </a:r>
          </a:p>
          <a:p>
            <a:r>
              <a:rPr lang="en-GB" dirty="0" smtClean="0"/>
              <a:t>When the route reaches a new speaker, they can </a:t>
            </a:r>
            <a:r>
              <a:rPr lang="en-GB" i="1" dirty="0" smtClean="0"/>
              <a:t>reconstruct</a:t>
            </a:r>
            <a:r>
              <a:rPr lang="en-GB" dirty="0" smtClean="0"/>
              <a:t> what the AS4_PATH should be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Several bugs encountered in practice (hopefully now fixed)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7971" y="3861048"/>
            <a:ext cx="1372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3"/>
                </a:solidFill>
              </a:rPr>
              <a:t>AS_PATH: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480" y="4355812"/>
            <a:ext cx="1527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3"/>
                </a:solidFill>
              </a:rPr>
              <a:t>AS4_PATH: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661" y="3861048"/>
            <a:ext cx="4108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/>
                </a:solidFill>
              </a:rPr>
              <a:t>17, 23456, 1982, 3287, 440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4365104"/>
            <a:ext cx="2304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/>
                </a:solidFill>
              </a:rPr>
              <a:t>17, 68901, 1982,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4613" y="436510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</a:rPr>
              <a:t>3287, 440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5796136" y="4005064"/>
            <a:ext cx="360040" cy="720080"/>
          </a:xfrm>
          <a:prstGeom prst="curved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40770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/>
                </a:solidFill>
              </a:rPr>
              <a:t>reconstructed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Brief introduction to the world of BGP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BGP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Route selection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BGP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this is going 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this material in the context of the course topics</a:t>
            </a:r>
          </a:p>
          <a:p>
            <a:r>
              <a:rPr lang="en-GB" dirty="0" smtClean="0"/>
              <a:t>Can you identify any desirable </a:t>
            </a:r>
            <a:r>
              <a:rPr lang="en-GB" b="1" dirty="0" smtClean="0"/>
              <a:t>property</a:t>
            </a:r>
            <a:r>
              <a:rPr lang="en-GB" dirty="0" smtClean="0"/>
              <a:t> of BGP? How might we go about </a:t>
            </a:r>
            <a:r>
              <a:rPr lang="en-GB" b="1" dirty="0" smtClean="0"/>
              <a:t>proving</a:t>
            </a:r>
            <a:r>
              <a:rPr lang="en-GB" dirty="0" smtClean="0"/>
              <a:t> it?</a:t>
            </a:r>
          </a:p>
          <a:p>
            <a:r>
              <a:rPr lang="en-GB" dirty="0" smtClean="0"/>
              <a:t>How can we reason about the </a:t>
            </a:r>
            <a:r>
              <a:rPr lang="en-GB" b="1" dirty="0" smtClean="0"/>
              <a:t>dynamic</a:t>
            </a:r>
            <a:r>
              <a:rPr lang="en-GB" dirty="0" smtClean="0"/>
              <a:t>, </a:t>
            </a:r>
            <a:r>
              <a:rPr lang="en-GB" b="1" dirty="0" smtClean="0"/>
              <a:t>unreliable</a:t>
            </a:r>
            <a:r>
              <a:rPr lang="en-GB" dirty="0" smtClean="0"/>
              <a:t> and </a:t>
            </a:r>
            <a:r>
              <a:rPr lang="en-GB" b="1" dirty="0" smtClean="0"/>
              <a:t>adversarial</a:t>
            </a:r>
            <a:r>
              <a:rPr lang="en-GB" dirty="0" smtClean="0"/>
              <a:t> environment?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different variations on this</a:t>
            </a:r>
          </a:p>
          <a:p>
            <a:r>
              <a:rPr lang="en-GB" dirty="0" smtClean="0"/>
              <a:t>Cisco supports a “weight” attribute that is applied even before local preference</a:t>
            </a:r>
          </a:p>
          <a:p>
            <a:r>
              <a:rPr lang="en-GB" dirty="0" smtClean="0"/>
              <a:t>Route reflectors and confederations bring their own tweaks</a:t>
            </a:r>
          </a:p>
          <a:p>
            <a:r>
              <a:rPr lang="en-GB" dirty="0" smtClean="0"/>
              <a:t>Not necessarily deterministic(!) though this is strongly recommended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route 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Local preference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AS_PATH length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Origin type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Multi-exit discriminator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eBGP</a:t>
            </a:r>
            <a:r>
              <a:rPr lang="en-GB" dirty="0" smtClean="0"/>
              <a:t> vs. </a:t>
            </a:r>
            <a:r>
              <a:rPr lang="en-GB" dirty="0" err="1" smtClean="0"/>
              <a:t>iBGP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IGP distance to next hop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Router ID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impressions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all quite complicated</a:t>
            </a:r>
          </a:p>
          <a:p>
            <a:r>
              <a:rPr lang="en-GB" dirty="0" smtClean="0"/>
              <a:t>There’s something a bit like shortest paths going on (AS_PATH, IGP distance) but that’s far from the whole story</a:t>
            </a:r>
          </a:p>
          <a:p>
            <a:r>
              <a:rPr lang="en-GB" dirty="0" smtClean="0"/>
              <a:t>I get the last word in route selection (local preference overrides everything)</a:t>
            </a:r>
          </a:p>
          <a:p>
            <a:r>
              <a:rPr lang="en-GB" dirty="0" smtClean="0"/>
              <a:t>But </a:t>
            </a:r>
            <a:r>
              <a:rPr lang="en-GB" dirty="0" err="1" smtClean="0"/>
              <a:t>neighbors</a:t>
            </a:r>
            <a:r>
              <a:rPr lang="en-GB" dirty="0" smtClean="0"/>
              <a:t> can give strong hints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that are impossible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i="1" dirty="0" smtClean="0"/>
              <a:t>Wouldn’t it be nice</a:t>
            </a:r>
            <a:r>
              <a:rPr lang="en-GB" dirty="0" smtClean="0"/>
              <a:t> if we had more information about these BGP routes?</a:t>
            </a:r>
          </a:p>
          <a:p>
            <a:pPr lvl="1"/>
            <a:r>
              <a:rPr lang="en-GB" dirty="0" smtClean="0"/>
              <a:t>end-to end delay</a:t>
            </a:r>
          </a:p>
          <a:p>
            <a:pPr lvl="1"/>
            <a:r>
              <a:rPr lang="en-GB" dirty="0" smtClean="0"/>
              <a:t>throughput estimates</a:t>
            </a:r>
          </a:p>
          <a:p>
            <a:pPr lvl="1"/>
            <a:r>
              <a:rPr lang="en-GB" dirty="0" smtClean="0"/>
              <a:t>geographical data</a:t>
            </a:r>
          </a:p>
          <a:p>
            <a:pPr lvl="1"/>
            <a:r>
              <a:rPr lang="en-GB" dirty="0" smtClean="0"/>
              <a:t>shared risk groups</a:t>
            </a:r>
          </a:p>
          <a:p>
            <a:r>
              <a:rPr lang="en-GB" dirty="0" smtClean="0"/>
              <a:t>Alas, we do not. Some of these can be found out in other ways, but are not part of the protocol.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with the AS path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AS_PATH attribute is also used for loop avoidance. If I see my own number in the path, I should drop the route straight away.</a:t>
            </a:r>
          </a:p>
          <a:p>
            <a:r>
              <a:rPr lang="en-GB" dirty="0" smtClean="0"/>
              <a:t>That means that somebody can </a:t>
            </a:r>
            <a:r>
              <a:rPr lang="en-GB" i="1" dirty="0" smtClean="0"/>
              <a:t>poison</a:t>
            </a:r>
            <a:r>
              <a:rPr lang="en-GB" dirty="0" smtClean="0"/>
              <a:t> a route that they don’t want me to use, by inserting my own AS number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with the AS path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Shorter paths are better</a:t>
            </a:r>
          </a:p>
          <a:p>
            <a:r>
              <a:rPr lang="en-GB" dirty="0" smtClean="0"/>
              <a:t>You can discourage me from using a route by </a:t>
            </a:r>
            <a:r>
              <a:rPr lang="en-GB" i="1" dirty="0" smtClean="0"/>
              <a:t>padding</a:t>
            </a:r>
            <a:r>
              <a:rPr lang="en-GB" dirty="0" smtClean="0"/>
              <a:t> the AS path – artificially inserting many copies of your number, not just one</a:t>
            </a:r>
          </a:p>
          <a:p>
            <a:r>
              <a:rPr lang="en-GB" dirty="0" smtClean="0"/>
              <a:t>After a lot of padding, many BGP implementations will fail due to exceeding various buffer sizes</a:t>
            </a:r>
          </a:p>
          <a:p>
            <a:pPr lvl="1"/>
            <a:r>
              <a:rPr lang="en-GB" dirty="0" smtClean="0"/>
              <a:t>this could be used for evil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with the AS path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don’t always have an accurate path</a:t>
            </a:r>
          </a:p>
          <a:p>
            <a:r>
              <a:rPr lang="en-GB" dirty="0" smtClean="0"/>
              <a:t>Aggregation loses some information</a:t>
            </a:r>
          </a:p>
          <a:p>
            <a:pPr lvl="1"/>
            <a:r>
              <a:rPr lang="en-GB" dirty="0" smtClean="0"/>
              <a:t>Merge information for adjacent prefixes into a single set of route data</a:t>
            </a:r>
          </a:p>
          <a:p>
            <a:pPr lvl="1"/>
            <a:r>
              <a:rPr lang="en-GB" dirty="0" smtClean="0"/>
              <a:t>Done for efficiency reasons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wo AS lists become one AS set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How can we reason about whether optimizations change routing semantics?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policy considerations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Basically, money.</a:t>
            </a:r>
          </a:p>
          <a:p>
            <a:r>
              <a:rPr lang="en-GB" dirty="0" smtClean="0"/>
              <a:t>Charges may be based on traffic volume.</a:t>
            </a:r>
          </a:p>
          <a:p>
            <a:r>
              <a:rPr lang="en-GB" dirty="0" smtClean="0"/>
              <a:t>My customers send me lots of data: good.</a:t>
            </a:r>
          </a:p>
          <a:p>
            <a:r>
              <a:rPr lang="en-GB" dirty="0" smtClean="0"/>
              <a:t>I have to send data to my providers: bad.</a:t>
            </a:r>
          </a:p>
          <a:p>
            <a:endParaRPr lang="en-GB" dirty="0"/>
          </a:p>
          <a:p>
            <a:r>
              <a:rPr lang="en-GB" dirty="0" smtClean="0"/>
              <a:t>If a route is visible through a customer and a provider network, I will typically prefer the customer version.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Traffic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 use local preference (or other attributes) to balance traffic across my </a:t>
            </a:r>
            <a:r>
              <a:rPr lang="en-GB" dirty="0" err="1" smtClean="0"/>
              <a:t>neighbors</a:t>
            </a:r>
            <a:endParaRPr lang="en-GB" dirty="0" smtClean="0"/>
          </a:p>
          <a:p>
            <a:pPr lvl="1"/>
            <a:r>
              <a:rPr lang="en-GB" dirty="0" smtClean="0"/>
              <a:t>at least, for outgoing traffic</a:t>
            </a:r>
          </a:p>
          <a:p>
            <a:r>
              <a:rPr lang="en-GB" dirty="0" smtClean="0"/>
              <a:t>I can also take advantage of </a:t>
            </a:r>
            <a:r>
              <a:rPr lang="en-GB" i="1" dirty="0" smtClean="0"/>
              <a:t>hot-potato</a:t>
            </a:r>
            <a:r>
              <a:rPr lang="en-GB" dirty="0" smtClean="0"/>
              <a:t> rules to reduce internal load – get the traffic out of my network as quickly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Brief introduction to the world of BGP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BGP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selection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Route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BGP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out about BGP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Tutorials and documentation</a:t>
            </a:r>
          </a:p>
          <a:p>
            <a:pPr lvl="1"/>
            <a:r>
              <a:rPr lang="en-GB" dirty="0" smtClean="0"/>
              <a:t>from router vendors</a:t>
            </a:r>
          </a:p>
          <a:p>
            <a:pPr lvl="1"/>
            <a:r>
              <a:rPr lang="en-GB" dirty="0" smtClean="0"/>
              <a:t>from operators (including at forums like NANOG)</a:t>
            </a:r>
          </a:p>
          <a:p>
            <a:r>
              <a:rPr lang="en-GB" dirty="0" smtClean="0"/>
              <a:t>RFCs</a:t>
            </a:r>
          </a:p>
          <a:p>
            <a:pPr lvl="1"/>
            <a:r>
              <a:rPr lang="en-GB" dirty="0" smtClean="0"/>
              <a:t>4271 (BGP-4), 2796, 2858, 3065, 4272, ...</a:t>
            </a:r>
          </a:p>
          <a:p>
            <a:r>
              <a:rPr lang="en-GB" dirty="0" smtClean="0"/>
              <a:t>Books</a:t>
            </a:r>
          </a:p>
          <a:p>
            <a:pPr lvl="1"/>
            <a:r>
              <a:rPr lang="en-GB" dirty="0" smtClean="0"/>
              <a:t>“BGP” by </a:t>
            </a:r>
            <a:r>
              <a:rPr lang="en-GB" dirty="0" err="1" smtClean="0"/>
              <a:t>Iljitsch</a:t>
            </a:r>
            <a:r>
              <a:rPr lang="en-GB" dirty="0" smtClean="0"/>
              <a:t> van </a:t>
            </a:r>
            <a:r>
              <a:rPr lang="en-GB" dirty="0" err="1" smtClean="0"/>
              <a:t>Beijnum</a:t>
            </a:r>
            <a:r>
              <a:rPr lang="en-GB" dirty="0" smtClean="0"/>
              <a:t> (O’Reilly 2002)</a:t>
            </a:r>
          </a:p>
          <a:p>
            <a:pPr lvl="1"/>
            <a:r>
              <a:rPr lang="en-GB" dirty="0" smtClean="0"/>
              <a:t>“Internet routing architectures” by Sam </a:t>
            </a:r>
            <a:r>
              <a:rPr lang="en-GB" dirty="0" err="1" smtClean="0"/>
              <a:t>Halabi</a:t>
            </a:r>
            <a:r>
              <a:rPr lang="en-GB" dirty="0" smtClean="0"/>
              <a:t> (Cisco 2000)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 advertisement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other side of policy is control over what goes </a:t>
            </a:r>
            <a:r>
              <a:rPr lang="en-GB" i="1" dirty="0" smtClean="0"/>
              <a:t>out</a:t>
            </a:r>
            <a:r>
              <a:rPr lang="en-GB" dirty="0" smtClean="0"/>
              <a:t>.</a:t>
            </a:r>
          </a:p>
          <a:p>
            <a:r>
              <a:rPr lang="en-GB" dirty="0" smtClean="0"/>
              <a:t>As previously mentioned, I can use tools like AS path padding to influence my </a:t>
            </a:r>
            <a:r>
              <a:rPr lang="en-GB" dirty="0" err="1" smtClean="0"/>
              <a:t>neighbors’</a:t>
            </a:r>
            <a:r>
              <a:rPr lang="en-GB" dirty="0" smtClean="0"/>
              <a:t> route selection.</a:t>
            </a:r>
          </a:p>
          <a:p>
            <a:r>
              <a:rPr lang="en-GB" dirty="0" smtClean="0"/>
              <a:t>Traffic engineering for inbound traffic is, generally, a bit more difficult.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BGP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Yet another extensibility mechanism</a:t>
            </a:r>
          </a:p>
          <a:p>
            <a:r>
              <a:rPr lang="en-GB" dirty="0" smtClean="0"/>
              <a:t>Defined in RFC 1997; now very widely used</a:t>
            </a:r>
          </a:p>
          <a:p>
            <a:r>
              <a:rPr lang="en-GB" dirty="0" smtClean="0"/>
              <a:t>Embed additional instructions in the route advertisement, scoped to a particular receiving AS.</a:t>
            </a:r>
          </a:p>
          <a:p>
            <a:r>
              <a:rPr lang="en-GB" dirty="0" smtClean="0"/>
              <a:t>Also can be used to carry extra information about a route.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community policy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from Comcast (AS 7922)</a:t>
            </a:r>
          </a:p>
          <a:p>
            <a:r>
              <a:rPr lang="en-GB" dirty="0" smtClean="0"/>
              <a:t>Customer routes get local preference 300</a:t>
            </a:r>
          </a:p>
          <a:p>
            <a:r>
              <a:rPr lang="en-GB" dirty="0" smtClean="0"/>
              <a:t>Routes tagged 7922:290 get local preference 290 instead (used for backup routes)</a:t>
            </a:r>
          </a:p>
          <a:p>
            <a:r>
              <a:rPr lang="en-GB" dirty="0" smtClean="0"/>
              <a:t>Similarly, 7922:250, 7922:150, 7922:100.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community policy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7922:999 – don’t tell anyone about this</a:t>
            </a:r>
          </a:p>
          <a:p>
            <a:r>
              <a:rPr lang="en-GB" dirty="0" smtClean="0"/>
              <a:t>7922:888 – only tell Comcast customers, not its peers</a:t>
            </a:r>
          </a:p>
          <a:p>
            <a:endParaRPr lang="en-GB" dirty="0"/>
          </a:p>
          <a:p>
            <a:r>
              <a:rPr lang="en-GB" dirty="0" smtClean="0"/>
              <a:t>If you receive a route from Comcast, tagged with 7922:3000, it’s from one of their peers.</a:t>
            </a:r>
          </a:p>
          <a:p>
            <a:r>
              <a:rPr lang="en-GB" dirty="0" smtClean="0"/>
              <a:t>Send 65100</a:t>
            </a:r>
            <a:r>
              <a:rPr lang="en-GB" dirty="0" smtClean="0">
                <a:sym typeface="Wingdings" pitchFamily="2" charset="2"/>
              </a:rPr>
              <a:t>:(peer ASN) to suppress advertisement to that specific peer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community policy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Ask Comcast to pad routes when announcing to a specific peer</a:t>
            </a:r>
          </a:p>
          <a:p>
            <a:r>
              <a:rPr lang="en-GB" dirty="0" smtClean="0"/>
              <a:t>Example: 65103</a:t>
            </a:r>
            <a:r>
              <a:rPr lang="en-GB" dirty="0" smtClean="0">
                <a:sym typeface="Wingdings" pitchFamily="2" charset="2"/>
              </a:rPr>
              <a:t>:(peer ASN) means to </a:t>
            </a:r>
            <a:r>
              <a:rPr lang="en-GB" dirty="0" err="1" smtClean="0">
                <a:sym typeface="Wingdings" pitchFamily="2" charset="2"/>
              </a:rPr>
              <a:t>prepend</a:t>
            </a:r>
            <a:r>
              <a:rPr lang="en-GB" dirty="0" smtClean="0">
                <a:sym typeface="Wingdings" pitchFamily="2" charset="2"/>
              </a:rPr>
              <a:t> three copies of 7922 when announcing this route to that peer</a:t>
            </a:r>
          </a:p>
          <a:p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Send the community of the beast, 7922:666, to activate </a:t>
            </a:r>
            <a:r>
              <a:rPr lang="en-GB" dirty="0" err="1" smtClean="0">
                <a:sym typeface="Wingdings" pitchFamily="2" charset="2"/>
              </a:rPr>
              <a:t>blackholing</a:t>
            </a:r>
            <a:r>
              <a:rPr lang="en-GB" dirty="0" smtClean="0">
                <a:sym typeface="Wingdings" pitchFamily="2" charset="2"/>
              </a:rPr>
              <a:t> (an emergency measure)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are defined in the standard</a:t>
            </a:r>
          </a:p>
          <a:p>
            <a:r>
              <a:rPr lang="en-GB" dirty="0" smtClean="0"/>
              <a:t>Most are left up to the discretion of the implementing AS</a:t>
            </a:r>
          </a:p>
          <a:p>
            <a:r>
              <a:rPr lang="en-GB" dirty="0" smtClean="0"/>
              <a:t>There are some common patterns, but no standard vocabulary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5"/>
                </a:solidFill>
              </a:rPr>
              <a:t>How can this kind of thing be modelled?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Brief introduction to the world of BGP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BGP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selection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Route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Some BGP problems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BGP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what can we attribute each failure?</a:t>
            </a:r>
          </a:p>
          <a:p>
            <a:pPr lvl="1"/>
            <a:r>
              <a:rPr lang="en-GB" dirty="0" smtClean="0"/>
              <a:t>A bug in the implementation?</a:t>
            </a:r>
          </a:p>
          <a:p>
            <a:pPr lvl="1"/>
            <a:r>
              <a:rPr lang="en-GB" dirty="0" smtClean="0"/>
              <a:t>An error by an operator?</a:t>
            </a:r>
          </a:p>
          <a:p>
            <a:pPr lvl="1"/>
            <a:r>
              <a:rPr lang="en-GB" dirty="0" smtClean="0"/>
              <a:t>A design flaw in the protocol?</a:t>
            </a:r>
          </a:p>
          <a:p>
            <a:pPr lvl="1"/>
            <a:endParaRPr lang="en-GB" dirty="0"/>
          </a:p>
          <a:p>
            <a:r>
              <a:rPr lang="en-GB" dirty="0" smtClean="0"/>
              <a:t>How can these problems be fixed for good?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Wedgie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RFC 4264 observed a BGP problem related to backup semantics</a:t>
            </a:r>
          </a:p>
          <a:p>
            <a:r>
              <a:rPr lang="en-GB" dirty="0" smtClean="0"/>
              <a:t>It is called a “</a:t>
            </a:r>
            <a:r>
              <a:rPr lang="en-GB" dirty="0" err="1" smtClean="0"/>
              <a:t>wedgie</a:t>
            </a:r>
            <a:r>
              <a:rPr lang="en-GB" dirty="0" smtClean="0"/>
              <a:t>” because the routing system gets stuck in a bad state</a:t>
            </a:r>
          </a:p>
          <a:p>
            <a:r>
              <a:rPr lang="en-GB" dirty="0" smtClean="0"/>
              <a:t>And it can be difficult to get unstuck (requiring non-local knowledge and action)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Internet Protocol (IP)</a:t>
            </a:r>
          </a:p>
          <a:p>
            <a:pPr lvl="1"/>
            <a:r>
              <a:rPr lang="en-GB" dirty="0" smtClean="0"/>
              <a:t>hop-by-hop destination-based packet forwarding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Internetworking</a:t>
            </a:r>
          </a:p>
          <a:p>
            <a:pPr lvl="1"/>
            <a:r>
              <a:rPr lang="en-GB" dirty="0" smtClean="0"/>
              <a:t>a “network of networks”</a:t>
            </a:r>
          </a:p>
          <a:p>
            <a:pPr lvl="1"/>
            <a:endParaRPr lang="en-GB" dirty="0"/>
          </a:p>
          <a:p>
            <a:pPr algn="ctr">
              <a:buNone/>
            </a:pPr>
            <a:r>
              <a:rPr lang="en-GB" b="1" dirty="0" smtClean="0"/>
              <a:t>The nature of Internet routing is intimately connected to both of these.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678805" y="1017431"/>
            <a:ext cx="3909419" cy="3825025"/>
          </a:xfrm>
          <a:custGeom>
            <a:avLst/>
            <a:gdLst>
              <a:gd name="connsiteX0" fmla="*/ 128789 w 3625403"/>
              <a:gd name="connsiteY0" fmla="*/ 2305318 h 3825025"/>
              <a:gd name="connsiteX1" fmla="*/ 540913 w 3625403"/>
              <a:gd name="connsiteY1" fmla="*/ 579549 h 3825025"/>
              <a:gd name="connsiteX2" fmla="*/ 3374265 w 3625403"/>
              <a:gd name="connsiteY2" fmla="*/ 540913 h 3825025"/>
              <a:gd name="connsiteX3" fmla="*/ 2047741 w 3625403"/>
              <a:gd name="connsiteY3" fmla="*/ 3825025 h 382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5403" h="3825025">
                <a:moveTo>
                  <a:pt x="128789" y="2305318"/>
                </a:moveTo>
                <a:cubicBezTo>
                  <a:pt x="64394" y="1589467"/>
                  <a:pt x="0" y="873616"/>
                  <a:pt x="540913" y="579549"/>
                </a:cubicBezTo>
                <a:cubicBezTo>
                  <a:pt x="1081826" y="285482"/>
                  <a:pt x="3123127" y="0"/>
                  <a:pt x="3374265" y="540913"/>
                </a:cubicBezTo>
                <a:cubicBezTo>
                  <a:pt x="3625403" y="1081826"/>
                  <a:pt x="2836572" y="2453425"/>
                  <a:pt x="2047741" y="3825025"/>
                </a:cubicBezTo>
              </a:path>
            </a:pathLst>
          </a:custGeom>
          <a:ln w="1270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851920" y="1414517"/>
            <a:ext cx="17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DATA DOES THIS</a:t>
            </a:r>
          </a:p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(AS INTENDED)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(BROKEN)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(BROKEN)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582215" y="1077533"/>
            <a:ext cx="3509492" cy="3983864"/>
          </a:xfrm>
          <a:custGeom>
            <a:avLst/>
            <a:gdLst>
              <a:gd name="connsiteX0" fmla="*/ 3509492 w 3509492"/>
              <a:gd name="connsiteY0" fmla="*/ 467932 h 3983864"/>
              <a:gd name="connsiteX1" fmla="*/ 508715 w 3509492"/>
              <a:gd name="connsiteY1" fmla="*/ 390659 h 3983864"/>
              <a:gd name="connsiteX2" fmla="*/ 457199 w 3509492"/>
              <a:gd name="connsiteY2" fmla="*/ 2811887 h 3983864"/>
              <a:gd name="connsiteX3" fmla="*/ 1539024 w 3509492"/>
              <a:gd name="connsiteY3" fmla="*/ 3983864 h 398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9492" h="3983864">
                <a:moveTo>
                  <a:pt x="3509492" y="467932"/>
                </a:moveTo>
                <a:cubicBezTo>
                  <a:pt x="2263461" y="233966"/>
                  <a:pt x="1017430" y="0"/>
                  <a:pt x="508715" y="390659"/>
                </a:cubicBezTo>
                <a:cubicBezTo>
                  <a:pt x="0" y="781318"/>
                  <a:pt x="285481" y="2213019"/>
                  <a:pt x="457199" y="2811887"/>
                </a:cubicBezTo>
                <a:cubicBezTo>
                  <a:pt x="628917" y="3410755"/>
                  <a:pt x="1083970" y="3697309"/>
                  <a:pt x="1539024" y="3983864"/>
                </a:cubicBezTo>
              </a:path>
            </a:pathLst>
          </a:custGeom>
          <a:ln w="1270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779912" y="1486525"/>
            <a:ext cx="17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DATA DOES THIS</a:t>
            </a:r>
          </a:p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(AS INTENDED)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3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(RESTORED)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1900" y="522920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1</a:t>
            </a:r>
            <a:endParaRPr lang="en-GB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619672" y="306896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2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3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012160" y="62068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 4</a:t>
            </a:r>
            <a:endParaRPr lang="en-GB" sz="3200" dirty="0"/>
          </a:p>
        </p:txBody>
      </p:sp>
      <p:cxnSp>
        <p:nvCxnSpPr>
          <p:cNvPr id="7" name="Straight Connector 6"/>
          <p:cNvCxnSpPr>
            <a:stCxn id="3" idx="0"/>
            <a:endCxn id="4" idx="2"/>
          </p:cNvCxnSpPr>
          <p:nvPr/>
        </p:nvCxnSpPr>
        <p:spPr>
          <a:xfrm rot="5400000" flipH="1" flipV="1">
            <a:off x="1835696" y="2384884"/>
            <a:ext cx="13681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419872" y="1160748"/>
            <a:ext cx="2592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  <a:endCxn id="2" idx="0"/>
          </p:cNvCxnSpPr>
          <p:nvPr/>
        </p:nvCxnSpPr>
        <p:spPr>
          <a:xfrm rot="16200000" flipH="1">
            <a:off x="3005826" y="3663026"/>
            <a:ext cx="1080120" cy="2052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0"/>
            <a:endCxn id="5" idx="2"/>
          </p:cNvCxnSpPr>
          <p:nvPr/>
        </p:nvCxnSpPr>
        <p:spPr>
          <a:xfrm rot="5400000" flipH="1" flipV="1">
            <a:off x="3977934" y="2294874"/>
            <a:ext cx="3528392" cy="234026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72787" y="7647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2555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05551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485986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486916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57951" y="4139788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62135" y="1772816"/>
            <a:ext cx="97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140968"/>
            <a:ext cx="13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LINK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(RESTORED)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4509120"/>
            <a:ext cx="96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BACKUP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762519" y="1506828"/>
            <a:ext cx="1539025" cy="3515933"/>
          </a:xfrm>
          <a:custGeom>
            <a:avLst/>
            <a:gdLst>
              <a:gd name="connsiteX0" fmla="*/ 186743 w 1539025"/>
              <a:gd name="connsiteY0" fmla="*/ 0 h 3515933"/>
              <a:gd name="connsiteX1" fmla="*/ 225380 w 1539025"/>
              <a:gd name="connsiteY1" fmla="*/ 2318197 h 3515933"/>
              <a:gd name="connsiteX2" fmla="*/ 1539025 w 1539025"/>
              <a:gd name="connsiteY2" fmla="*/ 3515933 h 351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025" h="3515933">
                <a:moveTo>
                  <a:pt x="186743" y="0"/>
                </a:moveTo>
                <a:cubicBezTo>
                  <a:pt x="93371" y="866104"/>
                  <a:pt x="0" y="1732208"/>
                  <a:pt x="225380" y="2318197"/>
                </a:cubicBezTo>
                <a:cubicBezTo>
                  <a:pt x="450760" y="2904186"/>
                  <a:pt x="1539025" y="3515933"/>
                  <a:pt x="1539025" y="3515933"/>
                </a:cubicBezTo>
              </a:path>
            </a:pathLst>
          </a:custGeom>
          <a:ln w="1270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4644008" y="1432849"/>
            <a:ext cx="1622738" cy="3580327"/>
          </a:xfrm>
          <a:custGeom>
            <a:avLst/>
            <a:gdLst>
              <a:gd name="connsiteX0" fmla="*/ 1622738 w 1622738"/>
              <a:gd name="connsiteY0" fmla="*/ 0 h 3580327"/>
              <a:gd name="connsiteX1" fmla="*/ 901521 w 1622738"/>
              <a:gd name="connsiteY1" fmla="*/ 2047741 h 3580327"/>
              <a:gd name="connsiteX2" fmla="*/ 0 w 1622738"/>
              <a:gd name="connsiteY2" fmla="*/ 3580327 h 358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2738" h="3580327">
                <a:moveTo>
                  <a:pt x="1622738" y="0"/>
                </a:moveTo>
                <a:cubicBezTo>
                  <a:pt x="1397357" y="725510"/>
                  <a:pt x="1171977" y="1451020"/>
                  <a:pt x="901521" y="2047741"/>
                </a:cubicBezTo>
                <a:cubicBezTo>
                  <a:pt x="631065" y="2644462"/>
                  <a:pt x="315532" y="3112394"/>
                  <a:pt x="0" y="3580327"/>
                </a:cubicBezTo>
              </a:path>
            </a:pathLst>
          </a:custGeom>
          <a:ln w="1270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779912" y="2348880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UNINTENDED</a:t>
            </a:r>
          </a:p>
          <a:p>
            <a:pPr algn="ctr"/>
            <a:r>
              <a:rPr lang="en-GB" b="1" dirty="0" smtClean="0">
                <a:solidFill>
                  <a:schemeClr val="accent6"/>
                </a:solidFill>
              </a:rPr>
              <a:t>DATA FLOW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2 does not “pass on” the backup semantics to AS 3</a:t>
            </a:r>
          </a:p>
          <a:p>
            <a:r>
              <a:rPr lang="en-GB" dirty="0" smtClean="0"/>
              <a:t>There might not even be any mechanism for it do so! AS 3 is free to choose the path via AS 2.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5"/>
                </a:solidFill>
              </a:rPr>
              <a:t>Is there a general model for such problems?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Can we come up with a better design for backup routing?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Protocol oscillation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hope that the overall routing system will </a:t>
            </a:r>
            <a:r>
              <a:rPr lang="en-GB" i="1" dirty="0" smtClean="0"/>
              <a:t>converge</a:t>
            </a:r>
            <a:r>
              <a:rPr lang="en-GB" dirty="0" smtClean="0"/>
              <a:t>, delivering the desired routes</a:t>
            </a:r>
          </a:p>
          <a:p>
            <a:r>
              <a:rPr lang="en-GB" dirty="0" smtClean="0"/>
              <a:t>This does not always happen. Sometimes we see oscillations – routers bouncing back and forth between several routes</a:t>
            </a:r>
          </a:p>
          <a:p>
            <a:r>
              <a:rPr lang="en-GB" dirty="0" smtClean="0"/>
              <a:t>Sometimes the problem goes away on its own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What causes this?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Route from Reach Global Services Ltd. (AS 4637) to a prefix of TOT IIG (AS 38040), 180.180.240.0/24.</a:t>
            </a:r>
          </a:p>
          <a:p>
            <a:endParaRPr lang="en-GB" dirty="0" smtClean="0"/>
          </a:p>
          <a:p>
            <a:r>
              <a:rPr lang="en-GB" dirty="0" smtClean="0"/>
              <a:t>All this data comes from Geoff Huston’s site:</a:t>
            </a:r>
          </a:p>
          <a:p>
            <a:pPr algn="ctr">
              <a:buNone/>
            </a:pPr>
            <a:r>
              <a:rPr lang="en-GB" dirty="0" smtClean="0">
                <a:hlinkClick r:id="rId2"/>
              </a:rPr>
              <a:t>http://bgpupdates.potaroo.net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past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6461 updates</a:t>
            </a:r>
          </a:p>
          <a:p>
            <a:pPr lvl="1"/>
            <a:r>
              <a:rPr lang="en-GB" dirty="0" smtClean="0"/>
              <a:t>about one every 98 seconds</a:t>
            </a:r>
          </a:p>
          <a:p>
            <a:r>
              <a:rPr lang="en-GB" dirty="0" smtClean="0"/>
              <a:t>83 withdrawals (about 2 hours withdrawn)</a:t>
            </a:r>
          </a:p>
          <a:p>
            <a:r>
              <a:rPr lang="en-GB" dirty="0" smtClean="0"/>
              <a:t>5535 changes to next-hop</a:t>
            </a:r>
          </a:p>
          <a:p>
            <a:r>
              <a:rPr lang="en-GB" dirty="0" smtClean="0"/>
              <a:t>43 different paths</a:t>
            </a:r>
          </a:p>
          <a:p>
            <a:pPr lvl="1"/>
            <a:r>
              <a:rPr lang="en-GB" dirty="0" smtClean="0"/>
              <a:t>9 were active for an hour or more</a:t>
            </a:r>
          </a:p>
          <a:p>
            <a:pPr lvl="1"/>
            <a:r>
              <a:rPr lang="en-GB" dirty="0" smtClean="0"/>
              <a:t>2 were active for a day or more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83568" y="548680"/>
            <a:ext cx="7560840" cy="5832648"/>
            <a:chOff x="683568" y="548680"/>
            <a:chExt cx="7560840" cy="5832648"/>
          </a:xfrm>
        </p:grpSpPr>
        <p:sp>
          <p:nvSpPr>
            <p:cNvPr id="2" name="Rounded Rectangle 1"/>
            <p:cNvSpPr/>
            <p:nvPr/>
          </p:nvSpPr>
          <p:spPr>
            <a:xfrm>
              <a:off x="4427984" y="54868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38040</a:t>
              </a:r>
              <a:endParaRPr lang="en-GB" sz="2400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683568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2914</a:t>
              </a:r>
              <a:endParaRPr lang="en-GB" sz="24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95736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7473</a:t>
              </a:r>
              <a:endParaRPr lang="en-GB" sz="2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707904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3549</a:t>
              </a:r>
              <a:endParaRPr lang="en-GB" sz="2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499992" y="299695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701</a:t>
              </a:r>
              <a:endParaRPr lang="en-GB" sz="2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580112" y="378904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3356</a:t>
              </a:r>
              <a:endParaRPr lang="en-GB" sz="2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092280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6762</a:t>
              </a:r>
              <a:endParaRPr lang="en-GB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92280" y="3933056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1239</a:t>
              </a:r>
              <a:endParaRPr lang="en-GB" sz="2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707904" y="4725144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2516</a:t>
              </a:r>
              <a:endParaRPr lang="en-GB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3568" y="3212976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4713</a:t>
              </a:r>
              <a:endParaRPr lang="en-GB" sz="2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707904" y="6021288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4777</a:t>
              </a:r>
              <a:endParaRPr lang="en-GB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95736" y="522920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2497</a:t>
              </a:r>
              <a:endParaRPr lang="en-GB" sz="2400" dirty="0"/>
            </a:p>
          </p:txBody>
        </p:sp>
        <p:cxnSp>
          <p:nvCxnSpPr>
            <p:cNvPr id="27" name="Straight Connector 26"/>
            <p:cNvCxnSpPr>
              <a:stCxn id="2" idx="2"/>
              <a:endCxn id="8" idx="0"/>
            </p:cNvCxnSpPr>
            <p:nvPr/>
          </p:nvCxnSpPr>
          <p:spPr>
            <a:xfrm rot="16200000" flipH="1">
              <a:off x="5832140" y="80628"/>
              <a:ext cx="1008112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" idx="2"/>
              <a:endCxn id="6" idx="0"/>
            </p:cNvCxnSpPr>
            <p:nvPr/>
          </p:nvCxnSpPr>
          <p:spPr>
            <a:xfrm rot="16200000" flipH="1">
              <a:off x="3995936" y="1916832"/>
              <a:ext cx="208823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" idx="2"/>
              <a:endCxn id="7" idx="0"/>
            </p:cNvCxnSpPr>
            <p:nvPr/>
          </p:nvCxnSpPr>
          <p:spPr>
            <a:xfrm rot="16200000" flipH="1">
              <a:off x="4139952" y="1772816"/>
              <a:ext cx="288032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6" idx="2"/>
              <a:endCxn id="7" idx="0"/>
            </p:cNvCxnSpPr>
            <p:nvPr/>
          </p:nvCxnSpPr>
          <p:spPr>
            <a:xfrm rot="16200000" flipH="1">
              <a:off x="5400092" y="3032956"/>
              <a:ext cx="432048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2"/>
              <a:endCxn id="9" idx="0"/>
            </p:cNvCxnSpPr>
            <p:nvPr/>
          </p:nvCxnSpPr>
          <p:spPr>
            <a:xfrm rot="5400000">
              <a:off x="6840252" y="3104964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7" idx="2"/>
              <a:endCxn id="10" idx="0"/>
            </p:cNvCxnSpPr>
            <p:nvPr/>
          </p:nvCxnSpPr>
          <p:spPr>
            <a:xfrm rot="5400000">
              <a:off x="4932040" y="3501008"/>
              <a:ext cx="576064" cy="187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9" idx="2"/>
              <a:endCxn id="10" idx="0"/>
            </p:cNvCxnSpPr>
            <p:nvPr/>
          </p:nvCxnSpPr>
          <p:spPr>
            <a:xfrm rot="5400000">
              <a:off x="5760132" y="2816932"/>
              <a:ext cx="432048" cy="338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" idx="2"/>
              <a:endCxn id="5" idx="0"/>
            </p:cNvCxnSpPr>
            <p:nvPr/>
          </p:nvCxnSpPr>
          <p:spPr>
            <a:xfrm rot="5400000">
              <a:off x="4139952" y="1052736"/>
              <a:ext cx="1008112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" idx="2"/>
              <a:endCxn id="4" idx="0"/>
            </p:cNvCxnSpPr>
            <p:nvPr/>
          </p:nvCxnSpPr>
          <p:spPr>
            <a:xfrm rot="5400000">
              <a:off x="3383868" y="296652"/>
              <a:ext cx="1008112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" idx="3"/>
              <a:endCxn id="5" idx="1"/>
            </p:cNvCxnSpPr>
            <p:nvPr/>
          </p:nvCxnSpPr>
          <p:spPr>
            <a:xfrm>
              <a:off x="3347864" y="2096852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" idx="2"/>
              <a:endCxn id="10" idx="0"/>
            </p:cNvCxnSpPr>
            <p:nvPr/>
          </p:nvCxnSpPr>
          <p:spPr>
            <a:xfrm rot="5400000">
              <a:off x="3059832" y="3501008"/>
              <a:ext cx="244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" idx="2"/>
              <a:endCxn id="10" idx="0"/>
            </p:cNvCxnSpPr>
            <p:nvPr/>
          </p:nvCxnSpPr>
          <p:spPr>
            <a:xfrm rot="16200000" flipH="1">
              <a:off x="2303748" y="2744924"/>
              <a:ext cx="2448272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" idx="2"/>
              <a:endCxn id="3" idx="0"/>
            </p:cNvCxnSpPr>
            <p:nvPr/>
          </p:nvCxnSpPr>
          <p:spPr>
            <a:xfrm rot="5400000">
              <a:off x="2627784" y="-459432"/>
              <a:ext cx="1008112" cy="37444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" idx="2"/>
              <a:endCxn id="11" idx="0"/>
            </p:cNvCxnSpPr>
            <p:nvPr/>
          </p:nvCxnSpPr>
          <p:spPr>
            <a:xfrm rot="5400000">
              <a:off x="791580" y="274492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11" idx="2"/>
              <a:endCxn id="10" idx="0"/>
            </p:cNvCxnSpPr>
            <p:nvPr/>
          </p:nvCxnSpPr>
          <p:spPr>
            <a:xfrm rot="16200000" flipH="1">
              <a:off x="2195736" y="2636912"/>
              <a:ext cx="1152128" cy="30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" idx="2"/>
              <a:endCxn id="13" idx="0"/>
            </p:cNvCxnSpPr>
            <p:nvPr/>
          </p:nvCxnSpPr>
          <p:spPr>
            <a:xfrm rot="5400000">
              <a:off x="1295636" y="3753036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0" idx="2"/>
              <a:endCxn id="12" idx="0"/>
            </p:cNvCxnSpPr>
            <p:nvPr/>
          </p:nvCxnSpPr>
          <p:spPr>
            <a:xfrm rot="5400000">
              <a:off x="3815916" y="5553236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3" idx="2"/>
              <a:endCxn id="12" idx="0"/>
            </p:cNvCxnSpPr>
            <p:nvPr/>
          </p:nvCxnSpPr>
          <p:spPr>
            <a:xfrm rot="16200000" flipH="1">
              <a:off x="3311860" y="5049180"/>
              <a:ext cx="43204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" idx="0"/>
              <a:endCxn id="8" idx="2"/>
            </p:cNvCxnSpPr>
            <p:nvPr/>
          </p:nvCxnSpPr>
          <p:spPr>
            <a:xfrm rot="5400000" flipH="1" flipV="1">
              <a:off x="6156176" y="2276872"/>
              <a:ext cx="151216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diversity (below the IP layer)</a:t>
            </a:r>
          </a:p>
          <a:p>
            <a:r>
              <a:rPr lang="en-GB" dirty="0" smtClean="0"/>
              <a:t>Also </a:t>
            </a:r>
            <a:r>
              <a:rPr lang="en-GB" i="1" dirty="0" smtClean="0"/>
              <a:t>organizational</a:t>
            </a:r>
            <a:r>
              <a:rPr lang="en-GB" dirty="0" smtClean="0"/>
              <a:t> diversity</a:t>
            </a:r>
          </a:p>
          <a:p>
            <a:pPr lvl="1"/>
            <a:r>
              <a:rPr lang="en-GB" dirty="0" smtClean="0"/>
              <a:t>companies, universities, government, military, ISPs, CDNs, ...</a:t>
            </a:r>
          </a:p>
          <a:p>
            <a:r>
              <a:rPr lang="en-GB" dirty="0" smtClean="0"/>
              <a:t>Many competing interests, but still wanting global connectivity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539552" y="548680"/>
            <a:ext cx="7848872" cy="5832648"/>
            <a:chOff x="539552" y="548680"/>
            <a:chExt cx="7848872" cy="5832648"/>
          </a:xfrm>
        </p:grpSpPr>
        <p:sp>
          <p:nvSpPr>
            <p:cNvPr id="2" name="Rounded Rectangle 1"/>
            <p:cNvSpPr/>
            <p:nvPr/>
          </p:nvSpPr>
          <p:spPr>
            <a:xfrm>
              <a:off x="4427984" y="54868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TOT IIG</a:t>
              </a:r>
              <a:endParaRPr lang="en-GB" sz="2400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683568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NTT</a:t>
              </a:r>
              <a:endParaRPr lang="en-GB" sz="24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23728" y="1916832"/>
              <a:ext cx="129614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SINGTEL</a:t>
              </a:r>
              <a:endParaRPr lang="en-GB" sz="2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707904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GBLX</a:t>
              </a:r>
              <a:endParaRPr lang="en-GB" sz="2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499992" y="299695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UUNET</a:t>
              </a:r>
              <a:endParaRPr lang="en-GB" sz="2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580112" y="378904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LEVEL3</a:t>
              </a:r>
              <a:endParaRPr lang="en-GB" sz="2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48264" y="1916832"/>
              <a:ext cx="144016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SEABONE</a:t>
              </a:r>
              <a:endParaRPr lang="en-GB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92280" y="3933056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SPRINT</a:t>
              </a:r>
              <a:endParaRPr lang="en-GB" sz="2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707904" y="4725144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KDDI</a:t>
              </a:r>
              <a:endParaRPr lang="en-GB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39552" y="3212976"/>
              <a:ext cx="144016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OCN NTT</a:t>
              </a:r>
              <a:endParaRPr lang="en-GB" sz="2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707904" y="6021288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APNIC</a:t>
              </a:r>
              <a:endParaRPr lang="en-GB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95736" y="522920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IIJ</a:t>
              </a:r>
              <a:endParaRPr lang="en-GB" sz="2400" dirty="0"/>
            </a:p>
          </p:txBody>
        </p:sp>
        <p:cxnSp>
          <p:nvCxnSpPr>
            <p:cNvPr id="27" name="Straight Connector 26"/>
            <p:cNvCxnSpPr>
              <a:stCxn id="2" idx="2"/>
              <a:endCxn id="8" idx="0"/>
            </p:cNvCxnSpPr>
            <p:nvPr/>
          </p:nvCxnSpPr>
          <p:spPr>
            <a:xfrm rot="16200000" flipH="1">
              <a:off x="5832140" y="80628"/>
              <a:ext cx="1008112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" idx="2"/>
              <a:endCxn id="6" idx="0"/>
            </p:cNvCxnSpPr>
            <p:nvPr/>
          </p:nvCxnSpPr>
          <p:spPr>
            <a:xfrm rot="16200000" flipH="1">
              <a:off x="3995936" y="1916832"/>
              <a:ext cx="208823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" idx="2"/>
              <a:endCxn id="7" idx="0"/>
            </p:cNvCxnSpPr>
            <p:nvPr/>
          </p:nvCxnSpPr>
          <p:spPr>
            <a:xfrm rot="16200000" flipH="1">
              <a:off x="4139952" y="1772816"/>
              <a:ext cx="288032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6" idx="2"/>
              <a:endCxn id="7" idx="0"/>
            </p:cNvCxnSpPr>
            <p:nvPr/>
          </p:nvCxnSpPr>
          <p:spPr>
            <a:xfrm rot="16200000" flipH="1">
              <a:off x="5400092" y="3032956"/>
              <a:ext cx="432048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2"/>
              <a:endCxn id="9" idx="0"/>
            </p:cNvCxnSpPr>
            <p:nvPr/>
          </p:nvCxnSpPr>
          <p:spPr>
            <a:xfrm rot="5400000">
              <a:off x="6840252" y="3104964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7" idx="2"/>
              <a:endCxn id="10" idx="0"/>
            </p:cNvCxnSpPr>
            <p:nvPr/>
          </p:nvCxnSpPr>
          <p:spPr>
            <a:xfrm rot="5400000">
              <a:off x="4932040" y="3501008"/>
              <a:ext cx="576064" cy="187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9" idx="2"/>
              <a:endCxn id="10" idx="0"/>
            </p:cNvCxnSpPr>
            <p:nvPr/>
          </p:nvCxnSpPr>
          <p:spPr>
            <a:xfrm rot="5400000">
              <a:off x="5760132" y="2816932"/>
              <a:ext cx="432048" cy="338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" idx="2"/>
              <a:endCxn id="5" idx="0"/>
            </p:cNvCxnSpPr>
            <p:nvPr/>
          </p:nvCxnSpPr>
          <p:spPr>
            <a:xfrm rot="5400000">
              <a:off x="4139952" y="1052736"/>
              <a:ext cx="1008112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" idx="2"/>
              <a:endCxn id="4" idx="0"/>
            </p:cNvCxnSpPr>
            <p:nvPr/>
          </p:nvCxnSpPr>
          <p:spPr>
            <a:xfrm rot="5400000">
              <a:off x="3383868" y="296652"/>
              <a:ext cx="1008112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" idx="3"/>
              <a:endCxn id="5" idx="1"/>
            </p:cNvCxnSpPr>
            <p:nvPr/>
          </p:nvCxnSpPr>
          <p:spPr>
            <a:xfrm>
              <a:off x="3419872" y="209685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" idx="2"/>
              <a:endCxn id="10" idx="0"/>
            </p:cNvCxnSpPr>
            <p:nvPr/>
          </p:nvCxnSpPr>
          <p:spPr>
            <a:xfrm rot="5400000">
              <a:off x="3059832" y="3501008"/>
              <a:ext cx="244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" idx="2"/>
              <a:endCxn id="10" idx="0"/>
            </p:cNvCxnSpPr>
            <p:nvPr/>
          </p:nvCxnSpPr>
          <p:spPr>
            <a:xfrm rot="16200000" flipH="1">
              <a:off x="2303748" y="2744924"/>
              <a:ext cx="2448272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" idx="2"/>
              <a:endCxn id="3" idx="0"/>
            </p:cNvCxnSpPr>
            <p:nvPr/>
          </p:nvCxnSpPr>
          <p:spPr>
            <a:xfrm rot="5400000">
              <a:off x="2627784" y="-459432"/>
              <a:ext cx="1008112" cy="37444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" idx="2"/>
              <a:endCxn id="11" idx="0"/>
            </p:cNvCxnSpPr>
            <p:nvPr/>
          </p:nvCxnSpPr>
          <p:spPr>
            <a:xfrm rot="5400000">
              <a:off x="791580" y="274492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11" idx="2"/>
              <a:endCxn id="10" idx="0"/>
            </p:cNvCxnSpPr>
            <p:nvPr/>
          </p:nvCxnSpPr>
          <p:spPr>
            <a:xfrm rot="16200000" flipH="1">
              <a:off x="2195736" y="2636912"/>
              <a:ext cx="1152128" cy="30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" idx="2"/>
              <a:endCxn id="13" idx="0"/>
            </p:cNvCxnSpPr>
            <p:nvPr/>
          </p:nvCxnSpPr>
          <p:spPr>
            <a:xfrm rot="5400000">
              <a:off x="1295636" y="3753036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0" idx="2"/>
              <a:endCxn id="12" idx="0"/>
            </p:cNvCxnSpPr>
            <p:nvPr/>
          </p:nvCxnSpPr>
          <p:spPr>
            <a:xfrm rot="5400000">
              <a:off x="3815916" y="5553236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3" idx="2"/>
              <a:endCxn id="12" idx="0"/>
            </p:cNvCxnSpPr>
            <p:nvPr/>
          </p:nvCxnSpPr>
          <p:spPr>
            <a:xfrm rot="16200000" flipH="1">
              <a:off x="3311860" y="5049180"/>
              <a:ext cx="43204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" idx="0"/>
              <a:endCxn id="8" idx="2"/>
            </p:cNvCxnSpPr>
            <p:nvPr/>
          </p:nvCxnSpPr>
          <p:spPr>
            <a:xfrm rot="5400000" flipH="1" flipV="1">
              <a:off x="6156176" y="2276872"/>
              <a:ext cx="151216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>
            <a:off x="2663781" y="901521"/>
            <a:ext cx="2320343" cy="5331854"/>
          </a:xfrm>
          <a:custGeom>
            <a:avLst/>
            <a:gdLst>
              <a:gd name="connsiteX0" fmla="*/ 2320343 w 2320343"/>
              <a:gd name="connsiteY0" fmla="*/ 0 h 5331854"/>
              <a:gd name="connsiteX1" fmla="*/ 118056 w 2320343"/>
              <a:gd name="connsiteY1" fmla="*/ 1197735 h 5331854"/>
              <a:gd name="connsiteX2" fmla="*/ 1612005 w 2320343"/>
              <a:gd name="connsiteY2" fmla="*/ 3940935 h 5331854"/>
              <a:gd name="connsiteX3" fmla="*/ 1547611 w 2320343"/>
              <a:gd name="connsiteY3" fmla="*/ 5331854 h 533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343" h="5331854">
                <a:moveTo>
                  <a:pt x="2320343" y="0"/>
                </a:moveTo>
                <a:cubicBezTo>
                  <a:pt x="1278227" y="270456"/>
                  <a:pt x="236112" y="540912"/>
                  <a:pt x="118056" y="1197735"/>
                </a:cubicBezTo>
                <a:cubicBezTo>
                  <a:pt x="0" y="1854558"/>
                  <a:pt x="1373746" y="3251915"/>
                  <a:pt x="1612005" y="3940935"/>
                </a:cubicBezTo>
                <a:cubicBezTo>
                  <a:pt x="1850264" y="4629955"/>
                  <a:pt x="1698937" y="4980904"/>
                  <a:pt x="1547611" y="5331854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4162023" y="927279"/>
            <a:ext cx="847859" cy="5331853"/>
          </a:xfrm>
          <a:custGeom>
            <a:avLst/>
            <a:gdLst>
              <a:gd name="connsiteX0" fmla="*/ 847859 w 847859"/>
              <a:gd name="connsiteY0" fmla="*/ 0 h 5331853"/>
              <a:gd name="connsiteX1" fmla="*/ 113763 w 847859"/>
              <a:gd name="connsiteY1" fmla="*/ 1352282 h 5331853"/>
              <a:gd name="connsiteX2" fmla="*/ 165278 w 847859"/>
              <a:gd name="connsiteY2" fmla="*/ 3953814 h 5331853"/>
              <a:gd name="connsiteX3" fmla="*/ 49369 w 847859"/>
              <a:gd name="connsiteY3" fmla="*/ 5331853 h 533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859" h="5331853">
                <a:moveTo>
                  <a:pt x="847859" y="0"/>
                </a:moveTo>
                <a:cubicBezTo>
                  <a:pt x="537693" y="346656"/>
                  <a:pt x="227527" y="693313"/>
                  <a:pt x="113763" y="1352282"/>
                </a:cubicBezTo>
                <a:cubicBezTo>
                  <a:pt x="0" y="2011251"/>
                  <a:pt x="176010" y="3290552"/>
                  <a:pt x="165278" y="3953814"/>
                </a:cubicBezTo>
                <a:cubicBezTo>
                  <a:pt x="154546" y="4617076"/>
                  <a:pt x="101957" y="4974464"/>
                  <a:pt x="49369" y="5331853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/>
          <p:cNvSpPr/>
          <p:nvPr/>
        </p:nvSpPr>
        <p:spPr>
          <a:xfrm>
            <a:off x="3945228" y="940158"/>
            <a:ext cx="3921616" cy="5177307"/>
          </a:xfrm>
          <a:custGeom>
            <a:avLst/>
            <a:gdLst>
              <a:gd name="connsiteX0" fmla="*/ 1064654 w 3921616"/>
              <a:gd name="connsiteY0" fmla="*/ 0 h 5177307"/>
              <a:gd name="connsiteX1" fmla="*/ 3730580 w 3921616"/>
              <a:gd name="connsiteY1" fmla="*/ 1068946 h 5177307"/>
              <a:gd name="connsiteX2" fmla="*/ 2210873 w 3921616"/>
              <a:gd name="connsiteY2" fmla="*/ 3000777 h 5177307"/>
              <a:gd name="connsiteX3" fmla="*/ 317679 w 3921616"/>
              <a:gd name="connsiteY3" fmla="*/ 3992450 h 5177307"/>
              <a:gd name="connsiteX4" fmla="*/ 304800 w 3921616"/>
              <a:gd name="connsiteY4" fmla="*/ 5177307 h 517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1616" h="5177307">
                <a:moveTo>
                  <a:pt x="1064654" y="0"/>
                </a:moveTo>
                <a:cubicBezTo>
                  <a:pt x="2302099" y="284408"/>
                  <a:pt x="3539544" y="568817"/>
                  <a:pt x="3730580" y="1068946"/>
                </a:cubicBezTo>
                <a:cubicBezTo>
                  <a:pt x="3921616" y="1569075"/>
                  <a:pt x="2779690" y="2513526"/>
                  <a:pt x="2210873" y="3000777"/>
                </a:cubicBezTo>
                <a:cubicBezTo>
                  <a:pt x="1642056" y="3488028"/>
                  <a:pt x="635358" y="3629695"/>
                  <a:pt x="317679" y="3992450"/>
                </a:cubicBezTo>
                <a:cubicBezTo>
                  <a:pt x="0" y="4355205"/>
                  <a:pt x="152400" y="4766256"/>
                  <a:pt x="304800" y="5177307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82"/>
          <p:cNvSpPr/>
          <p:nvPr/>
        </p:nvSpPr>
        <p:spPr>
          <a:xfrm>
            <a:off x="2672367" y="888642"/>
            <a:ext cx="2182968" cy="5370490"/>
          </a:xfrm>
          <a:custGeom>
            <a:avLst/>
            <a:gdLst>
              <a:gd name="connsiteX0" fmla="*/ 2182968 w 2182968"/>
              <a:gd name="connsiteY0" fmla="*/ 0 h 5370490"/>
              <a:gd name="connsiteX1" fmla="*/ 96591 w 2182968"/>
              <a:gd name="connsiteY1" fmla="*/ 1184857 h 5370490"/>
              <a:gd name="connsiteX2" fmla="*/ 1603419 w 2182968"/>
              <a:gd name="connsiteY2" fmla="*/ 1287888 h 5370490"/>
              <a:gd name="connsiteX3" fmla="*/ 1603419 w 2182968"/>
              <a:gd name="connsiteY3" fmla="*/ 3992451 h 5370490"/>
              <a:gd name="connsiteX4" fmla="*/ 1629177 w 2182968"/>
              <a:gd name="connsiteY4" fmla="*/ 5370490 h 537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968" h="5370490">
                <a:moveTo>
                  <a:pt x="2182968" y="0"/>
                </a:moveTo>
                <a:cubicBezTo>
                  <a:pt x="1188075" y="485104"/>
                  <a:pt x="193182" y="970209"/>
                  <a:pt x="96591" y="1184857"/>
                </a:cubicBezTo>
                <a:cubicBezTo>
                  <a:pt x="0" y="1399505"/>
                  <a:pt x="1352281" y="819956"/>
                  <a:pt x="1603419" y="1287888"/>
                </a:cubicBezTo>
                <a:cubicBezTo>
                  <a:pt x="1854557" y="1755820"/>
                  <a:pt x="1599126" y="3312017"/>
                  <a:pt x="1603419" y="3992451"/>
                </a:cubicBezTo>
                <a:cubicBezTo>
                  <a:pt x="1607712" y="4672885"/>
                  <a:pt x="1618444" y="5021687"/>
                  <a:pt x="1629177" y="537049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>
            <a:off x="671847" y="850006"/>
            <a:ext cx="4121241" cy="5396248"/>
          </a:xfrm>
          <a:custGeom>
            <a:avLst/>
            <a:gdLst>
              <a:gd name="connsiteX0" fmla="*/ 3526666 w 4121241"/>
              <a:gd name="connsiteY0" fmla="*/ 5396248 h 5396248"/>
              <a:gd name="connsiteX1" fmla="*/ 3616818 w 4121241"/>
              <a:gd name="connsiteY1" fmla="*/ 3992450 h 5396248"/>
              <a:gd name="connsiteX2" fmla="*/ 500130 w 4121241"/>
              <a:gd name="connsiteY2" fmla="*/ 2704563 h 5396248"/>
              <a:gd name="connsiteX3" fmla="*/ 616040 w 4121241"/>
              <a:gd name="connsiteY3" fmla="*/ 1171977 h 5396248"/>
              <a:gd name="connsiteX4" fmla="*/ 4119094 w 4121241"/>
              <a:gd name="connsiteY4" fmla="*/ 0 h 539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1241" h="5396248">
                <a:moveTo>
                  <a:pt x="3526666" y="5396248"/>
                </a:moveTo>
                <a:cubicBezTo>
                  <a:pt x="3823953" y="4918656"/>
                  <a:pt x="4121241" y="4441064"/>
                  <a:pt x="3616818" y="3992450"/>
                </a:cubicBezTo>
                <a:cubicBezTo>
                  <a:pt x="3112395" y="3543836"/>
                  <a:pt x="1000260" y="3174642"/>
                  <a:pt x="500130" y="2704563"/>
                </a:cubicBezTo>
                <a:cubicBezTo>
                  <a:pt x="0" y="2234484"/>
                  <a:pt x="12879" y="1622738"/>
                  <a:pt x="616040" y="1171977"/>
                </a:cubicBezTo>
                <a:cubicBezTo>
                  <a:pt x="1219201" y="721217"/>
                  <a:pt x="4119094" y="0"/>
                  <a:pt x="4119094" y="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>
            <a:off x="3685504" y="888642"/>
            <a:ext cx="4503313" cy="5422006"/>
          </a:xfrm>
          <a:custGeom>
            <a:avLst/>
            <a:gdLst>
              <a:gd name="connsiteX0" fmla="*/ 551645 w 4503313"/>
              <a:gd name="connsiteY0" fmla="*/ 5422006 h 5422006"/>
              <a:gd name="connsiteX1" fmla="*/ 564524 w 4503313"/>
              <a:gd name="connsiteY1" fmla="*/ 3966693 h 5422006"/>
              <a:gd name="connsiteX2" fmla="*/ 3938789 w 4503313"/>
              <a:gd name="connsiteY2" fmla="*/ 3284113 h 5422006"/>
              <a:gd name="connsiteX3" fmla="*/ 3951668 w 4503313"/>
              <a:gd name="connsiteY3" fmla="*/ 1249251 h 5422006"/>
              <a:gd name="connsiteX4" fmla="*/ 1363014 w 4503313"/>
              <a:gd name="connsiteY4" fmla="*/ 0 h 542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3313" h="5422006">
                <a:moveTo>
                  <a:pt x="551645" y="5422006"/>
                </a:moveTo>
                <a:cubicBezTo>
                  <a:pt x="275822" y="4872507"/>
                  <a:pt x="0" y="4323008"/>
                  <a:pt x="564524" y="3966693"/>
                </a:cubicBezTo>
                <a:cubicBezTo>
                  <a:pt x="1129048" y="3610378"/>
                  <a:pt x="3374265" y="3737020"/>
                  <a:pt x="3938789" y="3284113"/>
                </a:cubicBezTo>
                <a:cubicBezTo>
                  <a:pt x="4503313" y="2831206"/>
                  <a:pt x="4380964" y="1796603"/>
                  <a:pt x="3951668" y="1249251"/>
                </a:cubicBezTo>
                <a:cubicBezTo>
                  <a:pt x="3522372" y="701899"/>
                  <a:pt x="2442693" y="350949"/>
                  <a:pt x="1363014" y="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reeform 85"/>
          <p:cNvSpPr/>
          <p:nvPr/>
        </p:nvSpPr>
        <p:spPr>
          <a:xfrm>
            <a:off x="3945228" y="862885"/>
            <a:ext cx="2363273" cy="5512157"/>
          </a:xfrm>
          <a:custGeom>
            <a:avLst/>
            <a:gdLst>
              <a:gd name="connsiteX0" fmla="*/ 240406 w 2363273"/>
              <a:gd name="connsiteY0" fmla="*/ 5512157 h 5512157"/>
              <a:gd name="connsiteX1" fmla="*/ 330558 w 2363273"/>
              <a:gd name="connsiteY1" fmla="*/ 4082602 h 5512157"/>
              <a:gd name="connsiteX2" fmla="*/ 2223752 w 2363273"/>
              <a:gd name="connsiteY2" fmla="*/ 3142445 h 5512157"/>
              <a:gd name="connsiteX3" fmla="*/ 1167685 w 2363273"/>
              <a:gd name="connsiteY3" fmla="*/ 2318197 h 5512157"/>
              <a:gd name="connsiteX4" fmla="*/ 1051775 w 2363273"/>
              <a:gd name="connsiteY4" fmla="*/ 0 h 551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273" h="5512157">
                <a:moveTo>
                  <a:pt x="240406" y="5512157"/>
                </a:moveTo>
                <a:cubicBezTo>
                  <a:pt x="120203" y="4994855"/>
                  <a:pt x="0" y="4477554"/>
                  <a:pt x="330558" y="4082602"/>
                </a:cubicBezTo>
                <a:cubicBezTo>
                  <a:pt x="661116" y="3687650"/>
                  <a:pt x="2084231" y="3436513"/>
                  <a:pt x="2223752" y="3142445"/>
                </a:cubicBezTo>
                <a:cubicBezTo>
                  <a:pt x="2363273" y="2848378"/>
                  <a:pt x="1363015" y="2841938"/>
                  <a:pt x="1167685" y="2318197"/>
                </a:cubicBezTo>
                <a:cubicBezTo>
                  <a:pt x="972356" y="1794456"/>
                  <a:pt x="1012065" y="897228"/>
                  <a:pt x="1051775" y="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 86"/>
          <p:cNvSpPr/>
          <p:nvPr/>
        </p:nvSpPr>
        <p:spPr>
          <a:xfrm>
            <a:off x="2419081" y="824248"/>
            <a:ext cx="2487770" cy="5409127"/>
          </a:xfrm>
          <a:custGeom>
            <a:avLst/>
            <a:gdLst>
              <a:gd name="connsiteX0" fmla="*/ 1689280 w 2487770"/>
              <a:gd name="connsiteY0" fmla="*/ 5409127 h 5409127"/>
              <a:gd name="connsiteX1" fmla="*/ 233967 w 2487770"/>
              <a:gd name="connsiteY1" fmla="*/ 4610637 h 5409127"/>
              <a:gd name="connsiteX2" fmla="*/ 375634 w 2487770"/>
              <a:gd name="connsiteY2" fmla="*/ 1287887 h 5409127"/>
              <a:gd name="connsiteX3" fmla="*/ 2487770 w 2487770"/>
              <a:gd name="connsiteY3" fmla="*/ 0 h 540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7770" h="5409127">
                <a:moveTo>
                  <a:pt x="1689280" y="5409127"/>
                </a:moveTo>
                <a:cubicBezTo>
                  <a:pt x="1071094" y="5353318"/>
                  <a:pt x="452908" y="5297510"/>
                  <a:pt x="233967" y="4610637"/>
                </a:cubicBezTo>
                <a:cubicBezTo>
                  <a:pt x="15026" y="3923764"/>
                  <a:pt x="0" y="2056326"/>
                  <a:pt x="375634" y="1287887"/>
                </a:cubicBezTo>
                <a:cubicBezTo>
                  <a:pt x="751268" y="519448"/>
                  <a:pt x="1619519" y="259724"/>
                  <a:pt x="2487770" y="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>
            <a:off x="3951668" y="811369"/>
            <a:ext cx="2322489" cy="5473521"/>
          </a:xfrm>
          <a:custGeom>
            <a:avLst/>
            <a:gdLst>
              <a:gd name="connsiteX0" fmla="*/ 259724 w 2322489"/>
              <a:gd name="connsiteY0" fmla="*/ 5473521 h 5473521"/>
              <a:gd name="connsiteX1" fmla="*/ 324118 w 2322489"/>
              <a:gd name="connsiteY1" fmla="*/ 4095482 h 5473521"/>
              <a:gd name="connsiteX2" fmla="*/ 2204433 w 2322489"/>
              <a:gd name="connsiteY2" fmla="*/ 3129566 h 5473521"/>
              <a:gd name="connsiteX3" fmla="*/ 1032456 w 2322489"/>
              <a:gd name="connsiteY3" fmla="*/ 0 h 547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2489" h="5473521">
                <a:moveTo>
                  <a:pt x="259724" y="5473521"/>
                </a:moveTo>
                <a:cubicBezTo>
                  <a:pt x="129862" y="4979831"/>
                  <a:pt x="0" y="4486141"/>
                  <a:pt x="324118" y="4095482"/>
                </a:cubicBezTo>
                <a:cubicBezTo>
                  <a:pt x="648236" y="3704823"/>
                  <a:pt x="2086377" y="3812146"/>
                  <a:pt x="2204433" y="3129566"/>
                </a:cubicBezTo>
                <a:cubicBezTo>
                  <a:pt x="2322489" y="2446986"/>
                  <a:pt x="1677472" y="1223493"/>
                  <a:pt x="1032456" y="0"/>
                </a:cubicBezTo>
              </a:path>
            </a:pathLst>
          </a:cu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9" name="Group 88"/>
          <p:cNvGrpSpPr/>
          <p:nvPr/>
        </p:nvGrpSpPr>
        <p:grpSpPr>
          <a:xfrm>
            <a:off x="539552" y="548680"/>
            <a:ext cx="7848872" cy="5832648"/>
            <a:chOff x="539552" y="548680"/>
            <a:chExt cx="7848872" cy="5832648"/>
          </a:xfrm>
        </p:grpSpPr>
        <p:sp>
          <p:nvSpPr>
            <p:cNvPr id="90" name="Rounded Rectangle 89"/>
            <p:cNvSpPr/>
            <p:nvPr/>
          </p:nvSpPr>
          <p:spPr>
            <a:xfrm>
              <a:off x="4427984" y="54868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TOT IIG</a:t>
              </a:r>
              <a:endParaRPr lang="en-GB" sz="2400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83568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NTT</a:t>
              </a:r>
              <a:endParaRPr lang="en-GB" sz="2400" dirty="0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123728" y="1916832"/>
              <a:ext cx="1296144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SINGTEL</a:t>
              </a:r>
              <a:endParaRPr lang="en-GB" sz="2400" dirty="0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707904" y="191683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GBLX</a:t>
              </a:r>
              <a:endParaRPr lang="en-GB" sz="2400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4499992" y="2996952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UUNET</a:t>
              </a:r>
              <a:endParaRPr lang="en-GB" sz="2400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580112" y="378904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LEVEL3</a:t>
              </a:r>
              <a:endParaRPr lang="en-GB" sz="2400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948264" y="1916832"/>
              <a:ext cx="144016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SEABONE</a:t>
              </a:r>
              <a:endParaRPr lang="en-GB" sz="2400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7092280" y="3933056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SPRINT</a:t>
              </a:r>
              <a:endParaRPr lang="en-GB" sz="24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707904" y="4725144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KDDI</a:t>
              </a:r>
              <a:endParaRPr lang="en-GB" sz="2400" dirty="0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39552" y="3212976"/>
              <a:ext cx="1440160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OCN NTT</a:t>
              </a:r>
              <a:endParaRPr lang="en-GB" sz="2400" dirty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707904" y="6021288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APNIC</a:t>
              </a:r>
              <a:endParaRPr lang="en-GB" sz="24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2195736" y="5229200"/>
              <a:ext cx="1152128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IIJ</a:t>
              </a:r>
              <a:endParaRPr lang="en-GB" sz="2400" dirty="0"/>
            </a:p>
          </p:txBody>
        </p:sp>
        <p:cxnSp>
          <p:nvCxnSpPr>
            <p:cNvPr id="102" name="Straight Connector 101"/>
            <p:cNvCxnSpPr>
              <a:stCxn id="90" idx="2"/>
              <a:endCxn id="96" idx="0"/>
            </p:cNvCxnSpPr>
            <p:nvPr/>
          </p:nvCxnSpPr>
          <p:spPr>
            <a:xfrm rot="16200000" flipH="1">
              <a:off x="5832140" y="80628"/>
              <a:ext cx="1008112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0" idx="2"/>
              <a:endCxn id="94" idx="0"/>
            </p:cNvCxnSpPr>
            <p:nvPr/>
          </p:nvCxnSpPr>
          <p:spPr>
            <a:xfrm rot="16200000" flipH="1">
              <a:off x="3995936" y="1916832"/>
              <a:ext cx="208823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0" idx="2"/>
              <a:endCxn id="95" idx="0"/>
            </p:cNvCxnSpPr>
            <p:nvPr/>
          </p:nvCxnSpPr>
          <p:spPr>
            <a:xfrm rot="16200000" flipH="1">
              <a:off x="4139952" y="1772816"/>
              <a:ext cx="288032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2"/>
              <a:endCxn id="95" idx="0"/>
            </p:cNvCxnSpPr>
            <p:nvPr/>
          </p:nvCxnSpPr>
          <p:spPr>
            <a:xfrm rot="16200000" flipH="1">
              <a:off x="5400092" y="3032956"/>
              <a:ext cx="432048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6" idx="2"/>
              <a:endCxn id="97" idx="0"/>
            </p:cNvCxnSpPr>
            <p:nvPr/>
          </p:nvCxnSpPr>
          <p:spPr>
            <a:xfrm rot="5400000">
              <a:off x="6840252" y="3104964"/>
              <a:ext cx="16561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5" idx="2"/>
              <a:endCxn id="98" idx="0"/>
            </p:cNvCxnSpPr>
            <p:nvPr/>
          </p:nvCxnSpPr>
          <p:spPr>
            <a:xfrm rot="5400000">
              <a:off x="4932040" y="3501008"/>
              <a:ext cx="576064" cy="187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7" idx="2"/>
              <a:endCxn id="98" idx="0"/>
            </p:cNvCxnSpPr>
            <p:nvPr/>
          </p:nvCxnSpPr>
          <p:spPr>
            <a:xfrm rot="5400000">
              <a:off x="5760132" y="2816932"/>
              <a:ext cx="432048" cy="338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0" idx="2"/>
              <a:endCxn id="93" idx="0"/>
            </p:cNvCxnSpPr>
            <p:nvPr/>
          </p:nvCxnSpPr>
          <p:spPr>
            <a:xfrm rot="5400000">
              <a:off x="4139952" y="1052736"/>
              <a:ext cx="1008112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0" idx="2"/>
              <a:endCxn id="92" idx="0"/>
            </p:cNvCxnSpPr>
            <p:nvPr/>
          </p:nvCxnSpPr>
          <p:spPr>
            <a:xfrm rot="5400000">
              <a:off x="3383868" y="296652"/>
              <a:ext cx="1008112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2" idx="3"/>
              <a:endCxn id="93" idx="1"/>
            </p:cNvCxnSpPr>
            <p:nvPr/>
          </p:nvCxnSpPr>
          <p:spPr>
            <a:xfrm>
              <a:off x="3419872" y="209685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3" idx="2"/>
              <a:endCxn id="98" idx="0"/>
            </p:cNvCxnSpPr>
            <p:nvPr/>
          </p:nvCxnSpPr>
          <p:spPr>
            <a:xfrm rot="5400000">
              <a:off x="3059832" y="3501008"/>
              <a:ext cx="244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2" idx="2"/>
              <a:endCxn id="98" idx="0"/>
            </p:cNvCxnSpPr>
            <p:nvPr/>
          </p:nvCxnSpPr>
          <p:spPr>
            <a:xfrm rot="16200000" flipH="1">
              <a:off x="2303748" y="2744924"/>
              <a:ext cx="2448272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0" idx="2"/>
              <a:endCxn id="91" idx="0"/>
            </p:cNvCxnSpPr>
            <p:nvPr/>
          </p:nvCxnSpPr>
          <p:spPr>
            <a:xfrm rot="5400000">
              <a:off x="2627784" y="-459432"/>
              <a:ext cx="1008112" cy="37444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1" idx="2"/>
              <a:endCxn id="99" idx="0"/>
            </p:cNvCxnSpPr>
            <p:nvPr/>
          </p:nvCxnSpPr>
          <p:spPr>
            <a:xfrm rot="5400000">
              <a:off x="791580" y="274492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9" idx="2"/>
              <a:endCxn id="98" idx="0"/>
            </p:cNvCxnSpPr>
            <p:nvPr/>
          </p:nvCxnSpPr>
          <p:spPr>
            <a:xfrm rot="16200000" flipH="1">
              <a:off x="2195736" y="2636912"/>
              <a:ext cx="1152128" cy="30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2" idx="2"/>
              <a:endCxn id="101" idx="0"/>
            </p:cNvCxnSpPr>
            <p:nvPr/>
          </p:nvCxnSpPr>
          <p:spPr>
            <a:xfrm rot="5400000">
              <a:off x="1295636" y="3753036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98" idx="2"/>
              <a:endCxn id="100" idx="0"/>
            </p:cNvCxnSpPr>
            <p:nvPr/>
          </p:nvCxnSpPr>
          <p:spPr>
            <a:xfrm rot="5400000">
              <a:off x="3815916" y="5553236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01" idx="2"/>
              <a:endCxn id="100" idx="0"/>
            </p:cNvCxnSpPr>
            <p:nvPr/>
          </p:nvCxnSpPr>
          <p:spPr>
            <a:xfrm rot="16200000" flipH="1">
              <a:off x="3311860" y="5049180"/>
              <a:ext cx="43204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95" idx="0"/>
              <a:endCxn id="96" idx="2"/>
            </p:cNvCxnSpPr>
            <p:nvPr/>
          </p:nvCxnSpPr>
          <p:spPr>
            <a:xfrm rot="5400000" flipH="1" flipV="1">
              <a:off x="6156176" y="2276872"/>
              <a:ext cx="1512168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Analyzing oscillation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</a:t>
            </a:r>
            <a:r>
              <a:rPr lang="en-GB" i="1" dirty="0" smtClean="0"/>
              <a:t>particular</a:t>
            </a:r>
            <a:r>
              <a:rPr lang="en-GB" dirty="0" smtClean="0"/>
              <a:t> oscillation, it is hard to figure out who to blame.</a:t>
            </a:r>
          </a:p>
          <a:p>
            <a:r>
              <a:rPr lang="en-GB" dirty="0" smtClean="0"/>
              <a:t>If indeed any one party </a:t>
            </a:r>
            <a:r>
              <a:rPr lang="en-GB" i="1" dirty="0" smtClean="0"/>
              <a:t>is</a:t>
            </a:r>
            <a:r>
              <a:rPr lang="en-GB" dirty="0" smtClean="0"/>
              <a:t> to blame.</a:t>
            </a:r>
          </a:p>
          <a:p>
            <a:r>
              <a:rPr lang="en-GB" dirty="0" smtClean="0"/>
              <a:t>In the wild, oscillations tend to be complicated – involving many networks and routes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Analyzing oscillation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i="1" dirty="0" smtClean="0"/>
              <a:t>general</a:t>
            </a:r>
            <a:r>
              <a:rPr lang="en-GB" dirty="0" smtClean="0"/>
              <a:t> – why does this happen?</a:t>
            </a:r>
          </a:p>
          <a:p>
            <a:r>
              <a:rPr lang="en-GB" dirty="0" smtClean="0"/>
              <a:t>Some possible causes:</a:t>
            </a:r>
          </a:p>
          <a:p>
            <a:pPr lvl="1"/>
            <a:r>
              <a:rPr lang="en-GB" dirty="0" smtClean="0"/>
              <a:t>A physical fault somewhere</a:t>
            </a:r>
          </a:p>
          <a:p>
            <a:pPr lvl="1"/>
            <a:r>
              <a:rPr lang="en-GB" dirty="0" smtClean="0"/>
              <a:t>Router bugs</a:t>
            </a:r>
          </a:p>
          <a:p>
            <a:pPr lvl="1"/>
            <a:r>
              <a:rPr lang="en-GB" dirty="0" smtClean="0"/>
              <a:t>Improper configuration (violating protocol expectations)</a:t>
            </a:r>
          </a:p>
          <a:p>
            <a:pPr lvl="1"/>
            <a:r>
              <a:rPr lang="en-GB" dirty="0" smtClean="0"/>
              <a:t>Something inherent to the protocol (but what?)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Persistent or transient?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oscillations disappear on their own</a:t>
            </a:r>
          </a:p>
          <a:p>
            <a:r>
              <a:rPr lang="en-GB" dirty="0" smtClean="0"/>
              <a:t>Not very satisfying</a:t>
            </a:r>
          </a:p>
          <a:p>
            <a:r>
              <a:rPr lang="en-GB" dirty="0" smtClean="0"/>
              <a:t>Impossible(?) to predict from the log how long it might take</a:t>
            </a:r>
          </a:p>
          <a:p>
            <a:endParaRPr lang="en-GB" dirty="0" smtClean="0"/>
          </a:p>
          <a:p>
            <a:r>
              <a:rPr lang="en-GB" dirty="0" smtClean="0"/>
              <a:t>BGP convergence can take a long time and many oddities can occur along the way.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BGP is actually quite difficult to analyze</a:t>
            </a:r>
          </a:p>
          <a:p>
            <a:r>
              <a:rPr lang="en-GB" dirty="0" smtClean="0"/>
              <a:t>It is “syntactically” simple</a:t>
            </a:r>
          </a:p>
          <a:p>
            <a:r>
              <a:rPr lang="en-GB" dirty="0" smtClean="0"/>
              <a:t>But it’s tricky to characterize exactly what it is trying to do, independently of its definition</a:t>
            </a:r>
          </a:p>
          <a:p>
            <a:r>
              <a:rPr lang="en-GB" dirty="0" smtClean="0"/>
              <a:t>Extensible semantics make analysis hard</a:t>
            </a:r>
          </a:p>
          <a:p>
            <a:r>
              <a:rPr lang="en-GB" dirty="0" smtClean="0"/>
              <a:t>Mysterious </a:t>
            </a:r>
            <a:r>
              <a:rPr lang="en-GB" dirty="0" err="1" smtClean="0"/>
              <a:t>behavior</a:t>
            </a:r>
            <a:r>
              <a:rPr lang="en-GB" dirty="0" smtClean="0"/>
              <a:t> lacks an obvious explanation in the design and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Mathematical models of BGP – its algorithm and decision-making process</a:t>
            </a:r>
          </a:p>
          <a:p>
            <a:r>
              <a:rPr lang="en-GB" dirty="0" smtClean="0"/>
              <a:t>Understand where oscillations come from</a:t>
            </a:r>
          </a:p>
          <a:p>
            <a:r>
              <a:rPr lang="en-GB" dirty="0" smtClean="0"/>
              <a:t>Relate that to routing policy</a:t>
            </a:r>
          </a:p>
          <a:p>
            <a:r>
              <a:rPr lang="en-GB" dirty="0" smtClean="0"/>
              <a:t>Suggest protocol changes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Sangeetha</a:t>
            </a:r>
            <a:r>
              <a:rPr lang="en-GB" dirty="0" smtClean="0"/>
              <a:t> will present “The stable paths problem and interdomain routing” (</a:t>
            </a:r>
            <a:r>
              <a:rPr lang="en-GB" dirty="0" err="1" smtClean="0"/>
              <a:t>ToN</a:t>
            </a:r>
            <a:r>
              <a:rPr lang="en-GB" dirty="0" smtClean="0"/>
              <a:t> 2002) by Griffin, Shepherd and </a:t>
            </a:r>
            <a:r>
              <a:rPr lang="en-GB" dirty="0" err="1" smtClean="0"/>
              <a:t>Wilfong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See you all there!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and forwarding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Receive an IP packet; decide where to send it next, based on its destination</a:t>
            </a:r>
          </a:p>
          <a:p>
            <a:r>
              <a:rPr lang="en-GB" dirty="0" smtClean="0"/>
              <a:t>These decisions are encapsulated in a “forwarding table”</a:t>
            </a:r>
          </a:p>
          <a:p>
            <a:r>
              <a:rPr lang="en-GB" b="1" dirty="0" smtClean="0"/>
              <a:t>Routing</a:t>
            </a:r>
            <a:r>
              <a:rPr lang="en-GB" dirty="0" smtClean="0"/>
              <a:t> is about filling those tables – ideally ensuring correct and consistent forwarding, in a timely fashion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2843808" y="2276872"/>
            <a:ext cx="4464496" cy="158417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96208" y="4013448"/>
            <a:ext cx="4312096" cy="12877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between networks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2204864"/>
            <a:ext cx="4248472" cy="34563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My network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36096" y="1340768"/>
            <a:ext cx="3168352" cy="25202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Neighbor</a:t>
            </a:r>
            <a:r>
              <a:rPr lang="en-GB" sz="3200" dirty="0" smtClean="0">
                <a:solidFill>
                  <a:schemeClr val="tx1"/>
                </a:solidFill>
              </a:rPr>
              <a:t> 1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724128" y="4149080"/>
            <a:ext cx="3168352" cy="25202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Neighbor</a:t>
            </a:r>
            <a:r>
              <a:rPr lang="en-GB" sz="3200" dirty="0" smtClean="0">
                <a:solidFill>
                  <a:schemeClr val="tx1"/>
                </a:solidFill>
              </a:rPr>
              <a:t> 2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971600" y="4725144"/>
            <a:ext cx="1224136" cy="93610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9" y="580526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have some packets to send. Which </a:t>
            </a:r>
            <a:r>
              <a:rPr lang="en-GB" sz="2400" dirty="0" err="1" smtClean="0"/>
              <a:t>neighbor</a:t>
            </a:r>
            <a:r>
              <a:rPr lang="en-GB" sz="2400" dirty="0" smtClean="0"/>
              <a:t> should get them next?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between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destinations within my own network – no problem; my own internal routing system will handle it</a:t>
            </a:r>
          </a:p>
          <a:p>
            <a:r>
              <a:rPr lang="en-GB" dirty="0" smtClean="0"/>
              <a:t>My internal routing is also sufficient to get data to some </a:t>
            </a:r>
            <a:r>
              <a:rPr lang="en-GB" i="1" dirty="0" smtClean="0"/>
              <a:t>egress point</a:t>
            </a:r>
            <a:endParaRPr lang="en-GB" dirty="0"/>
          </a:p>
          <a:p>
            <a:r>
              <a:rPr lang="en-GB" dirty="0" smtClean="0"/>
              <a:t>But I need </a:t>
            </a:r>
            <a:r>
              <a:rPr lang="en-GB" b="1" dirty="0" smtClean="0"/>
              <a:t>interdomain routing</a:t>
            </a:r>
            <a:r>
              <a:rPr lang="en-GB" dirty="0" smtClean="0"/>
              <a:t> to tell me which egress point is the right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2638</Words>
  <Application>Microsoft Office PowerPoint</Application>
  <PresentationFormat>On-screen Show (4:3)</PresentationFormat>
  <Paragraphs>462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Office Theme</vt:lpstr>
      <vt:lpstr>1_Office Theme</vt:lpstr>
      <vt:lpstr>2_Office Theme</vt:lpstr>
      <vt:lpstr>Interdomain routing and the Border Gateway Protocol</vt:lpstr>
      <vt:lpstr>This lecture</vt:lpstr>
      <vt:lpstr>While this is going on</vt:lpstr>
      <vt:lpstr>Finding out about BGP</vt:lpstr>
      <vt:lpstr>The Internet</vt:lpstr>
      <vt:lpstr>Internetworking</vt:lpstr>
      <vt:lpstr>Routing and forwarding</vt:lpstr>
      <vt:lpstr>Routing between networks</vt:lpstr>
      <vt:lpstr>Routing between networks</vt:lpstr>
      <vt:lpstr>My neighbors tell me</vt:lpstr>
      <vt:lpstr>I also tell things to my neighbors</vt:lpstr>
      <vt:lpstr>Choosing routes</vt:lpstr>
      <vt:lpstr>BGP route attributes</vt:lpstr>
      <vt:lpstr>Local preference</vt:lpstr>
      <vt:lpstr>“Best” paths</vt:lpstr>
      <vt:lpstr>BGP does not find shortest paths</vt:lpstr>
      <vt:lpstr>This lecture</vt:lpstr>
      <vt:lpstr>Basic concepts</vt:lpstr>
      <vt:lpstr>eBGP and iBGP</vt:lpstr>
      <vt:lpstr>Original BGP network model</vt:lpstr>
      <vt:lpstr>More structure in iBGP</vt:lpstr>
      <vt:lpstr>Route reflectors</vt:lpstr>
      <vt:lpstr>Confederations</vt:lpstr>
      <vt:lpstr>Protocol extensibility</vt:lpstr>
      <vt:lpstr>Example: 4-byte ASNs</vt:lpstr>
      <vt:lpstr>Pretend to be AS23456</vt:lpstr>
      <vt:lpstr>AS path</vt:lpstr>
      <vt:lpstr>Solution: AS4_PATH</vt:lpstr>
      <vt:lpstr>This lecture</vt:lpstr>
      <vt:lpstr>Route selection</vt:lpstr>
      <vt:lpstr>Important route attributes</vt:lpstr>
      <vt:lpstr>Overall impressions</vt:lpstr>
      <vt:lpstr>Things that are impossible</vt:lpstr>
      <vt:lpstr>Playing with the AS path (1)</vt:lpstr>
      <vt:lpstr>Playing with the AS path (2)</vt:lpstr>
      <vt:lpstr>Playing with the AS path (3)</vt:lpstr>
      <vt:lpstr>Routing policy considerations</vt:lpstr>
      <vt:lpstr>Traffic engineering</vt:lpstr>
      <vt:lpstr>This lecture</vt:lpstr>
      <vt:lpstr>Route advertisement</vt:lpstr>
      <vt:lpstr>BGP communities</vt:lpstr>
      <vt:lpstr>Typical community policy (1)</vt:lpstr>
      <vt:lpstr>Typical community policy (2)</vt:lpstr>
      <vt:lpstr>Typical community policy (3)</vt:lpstr>
      <vt:lpstr>Communities</vt:lpstr>
      <vt:lpstr>This lecture</vt:lpstr>
      <vt:lpstr>Thinking about BGP problems</vt:lpstr>
      <vt:lpstr>The Wedgie</vt:lpstr>
      <vt:lpstr>Slide 49</vt:lpstr>
      <vt:lpstr>Slide 50</vt:lpstr>
      <vt:lpstr>Slide 51</vt:lpstr>
      <vt:lpstr>Slide 52</vt:lpstr>
      <vt:lpstr>Slide 53</vt:lpstr>
      <vt:lpstr>Slide 54</vt:lpstr>
      <vt:lpstr>Basic problem</vt:lpstr>
      <vt:lpstr>Protocol oscillation</vt:lpstr>
      <vt:lpstr>Example</vt:lpstr>
      <vt:lpstr>In the past week</vt:lpstr>
      <vt:lpstr>Slide 59</vt:lpstr>
      <vt:lpstr>Slide 60</vt:lpstr>
      <vt:lpstr>Slide 61</vt:lpstr>
      <vt:lpstr>Analyzing oscillation</vt:lpstr>
      <vt:lpstr>Analyzing oscillation</vt:lpstr>
      <vt:lpstr>Persistent or transient?</vt:lpstr>
      <vt:lpstr>Conclusion</vt:lpstr>
      <vt:lpstr>Next lectures</vt:lpstr>
      <vt:lpstr>On Wednesday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Interdomain routing and the Border Gateway Protocol</dc:title>
  <dc:creator>Alexander Gurney</dc:creator>
  <cp:lastModifiedBy>Alexander Gurney</cp:lastModifiedBy>
  <cp:revision>9</cp:revision>
  <dcterms:created xsi:type="dcterms:W3CDTF">2011-09-10T23:54:12Z</dcterms:created>
  <dcterms:modified xsi:type="dcterms:W3CDTF">2011-09-12T17:18:00Z</dcterms:modified>
</cp:coreProperties>
</file>