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8" r:id="rId3"/>
    <p:sldId id="311" r:id="rId4"/>
    <p:sldId id="312" r:id="rId5"/>
    <p:sldId id="310" r:id="rId6"/>
    <p:sldId id="269" r:id="rId7"/>
    <p:sldId id="326" r:id="rId8"/>
    <p:sldId id="281" r:id="rId9"/>
    <p:sldId id="264" r:id="rId10"/>
    <p:sldId id="261" r:id="rId11"/>
    <p:sldId id="315" r:id="rId12"/>
    <p:sldId id="305" r:id="rId13"/>
    <p:sldId id="265" r:id="rId14"/>
    <p:sldId id="308" r:id="rId15"/>
    <p:sldId id="325" r:id="rId16"/>
    <p:sldId id="260" r:id="rId17"/>
    <p:sldId id="314" r:id="rId18"/>
    <p:sldId id="316" r:id="rId19"/>
    <p:sldId id="324" r:id="rId20"/>
    <p:sldId id="327" r:id="rId21"/>
    <p:sldId id="328" r:id="rId22"/>
    <p:sldId id="329" r:id="rId23"/>
    <p:sldId id="320" r:id="rId24"/>
    <p:sldId id="321" r:id="rId25"/>
    <p:sldId id="322" r:id="rId26"/>
    <p:sldId id="318" r:id="rId27"/>
    <p:sldId id="319" r:id="rId28"/>
    <p:sldId id="317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A00"/>
    <a:srgbClr val="650B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316" autoAdjust="0"/>
    <p:restoredTop sz="75212" autoAdjust="0"/>
  </p:normalViewPr>
  <p:slideViewPr>
    <p:cSldViewPr>
      <p:cViewPr>
        <p:scale>
          <a:sx n="78" d="100"/>
          <a:sy n="78" d="100"/>
        </p:scale>
        <p:origin x="-9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1146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1146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8B251E7-6617-47B7-B1AE-57D8A6082B2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968E3587-9780-4849-9C29-D8CDDF5FA7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9175DE-E25E-4378-8543-1748850A4A64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0DC2CC1-4421-4D23-811B-9D18AB2D3F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27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59AC7-F1D3-4B2D-ACC2-E8084B7A8B6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45A5D-B98C-40C0-AD0A-C9EA74CB3D8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779283-2F7E-4617-9B9A-7D0D0AB89F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809F82-7D73-4593-8C5B-F227D52598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8FD54-7098-46F0-8697-AEAF81DB518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45381-06EF-4083-A39D-716B35A58F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F83CA-609D-4BED-B2BB-AD51CCAF971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0BB6B-4C52-45D0-905A-B51CE863E7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2FCD2-4A9E-4824-B50E-B9BB389F1C8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FE1FD-4DA4-45F0-99A7-09A12D9851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j-lt"/>
              </a:defRPr>
            </a:lvl1pPr>
          </a:lstStyle>
          <a:p>
            <a:fld id="{88D557CA-8D58-472B-9F2C-1A9901A8CD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17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princeton.edu/courses/archive/spring10/cos598D/FormalMethodsNetworkingOutline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ripe11.cis.upenn.edu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netdb.cis.upenn.edu/cis800-fa11/readinglist.html#BFMR10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netdb.cis.upenn.edu/cis800-fa11/readinglist.html#Pau98" TargetMode="External"/><Relationship Id="rId2" Type="http://schemas.openxmlformats.org/officeDocument/2006/relationships/hyperlink" Target="http://netdb.cis.upenn.edu/cis800-fa11/readinglist.html#MMS97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tdb.cis.upenn.edu/cis800-fa11/readinglist.html#Bla11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~jnfoster/papers/frenetic-icfp.pdf" TargetMode="External"/><Relationship Id="rId2" Type="http://schemas.openxmlformats.org/officeDocument/2006/relationships/hyperlink" Target="http://netdb.cis.upenn.edu/cis800-fa11/www.cylab.cmu.edu/files/pdfs/Research/scion-may2011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google.com/group/cis-800-003-fall11" TargetMode="External"/><Relationship Id="rId2" Type="http://schemas.openxmlformats.org/officeDocument/2006/relationships/hyperlink" Target="http://www.cs.princeton.edu/~jrex/papers/polici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etdb.cis.upenn.edu/cis800-fa11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gurney@seas.upenn.edu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iminjia@cmu.edu" TargetMode="External"/><Relationship Id="rId2" Type="http://schemas.openxmlformats.org/officeDocument/2006/relationships/hyperlink" Target="mailto:agurney@seas.upenn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oonloo@cis.upenn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/>
              <a:t>CIS </a:t>
            </a:r>
            <a:r>
              <a:rPr lang="en-US" sz="4800" dirty="0" smtClean="0"/>
              <a:t>800/003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Rigorous Internet Protocol Engineering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191000"/>
            <a:ext cx="6553200" cy="1752600"/>
          </a:xfrm>
        </p:spPr>
        <p:txBody>
          <a:bodyPr/>
          <a:lstStyle/>
          <a:p>
            <a:r>
              <a:rPr lang="en-US" dirty="0" smtClean="0"/>
              <a:t>Alex Gurney, </a:t>
            </a:r>
            <a:r>
              <a:rPr lang="en-US" dirty="0" err="1" smtClean="0"/>
              <a:t>Limin</a:t>
            </a:r>
            <a:r>
              <a:rPr lang="en-US" dirty="0" smtClean="0"/>
              <a:t> </a:t>
            </a:r>
            <a:r>
              <a:rPr lang="en-US" dirty="0" err="1" smtClean="0"/>
              <a:t>Jia</a:t>
            </a:r>
            <a:r>
              <a:rPr lang="en-US" dirty="0" smtClean="0"/>
              <a:t>, Boon </a:t>
            </a:r>
            <a:r>
              <a:rPr lang="en-US" dirty="0" err="1"/>
              <a:t>Thau</a:t>
            </a:r>
            <a:r>
              <a:rPr lang="en-US" dirty="0"/>
              <a:t> </a:t>
            </a:r>
            <a:r>
              <a:rPr lang="en-US" dirty="0" err="1"/>
              <a:t>Loo</a:t>
            </a:r>
            <a:r>
              <a:rPr lang="en-US" dirty="0"/>
              <a:t> </a:t>
            </a:r>
          </a:p>
          <a:p>
            <a:r>
              <a:rPr lang="en-US" dirty="0" smtClean="0"/>
              <a:t>Fall 2011</a:t>
            </a:r>
            <a:endParaRPr lang="en-US" dirty="0"/>
          </a:p>
          <a:p>
            <a:r>
              <a:rPr lang="en-US" dirty="0"/>
              <a:t>Lecture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Prerequisites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36675"/>
            <a:ext cx="8229600" cy="4530725"/>
          </a:xfrm>
        </p:spPr>
        <p:txBody>
          <a:bodyPr/>
          <a:lstStyle/>
          <a:p>
            <a:r>
              <a:rPr lang="en-US" sz="2400" dirty="0" smtClean="0"/>
              <a:t>Undergraduate background in networking and security.</a:t>
            </a:r>
          </a:p>
          <a:p>
            <a:r>
              <a:rPr lang="en-US" sz="2400" dirty="0" smtClean="0"/>
              <a:t>Keen desire to learn.</a:t>
            </a:r>
          </a:p>
          <a:p>
            <a:r>
              <a:rPr lang="en-US" sz="2400" dirty="0" smtClean="0"/>
              <a:t>Not intimidated by math and </a:t>
            </a:r>
            <a:r>
              <a:rPr lang="en-US" sz="2400" dirty="0" err="1" smtClean="0"/>
              <a:t>greek</a:t>
            </a:r>
            <a:r>
              <a:rPr lang="en-US" sz="2400" dirty="0" smtClean="0"/>
              <a:t> symbols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Class has diverse background. Some papers may be outside of your core expertise. We will help everyone along the way get up to speed.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Masters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CIS 800 courses are designated for Ph.D. students. </a:t>
            </a:r>
          </a:p>
          <a:p>
            <a:pPr lvl="1"/>
            <a:r>
              <a:rPr lang="en-US" sz="2000" dirty="0" smtClean="0"/>
              <a:t>Lots of paper readings and open-ended projects. </a:t>
            </a:r>
          </a:p>
          <a:p>
            <a:pPr lvl="1"/>
            <a:r>
              <a:rPr lang="en-US" sz="2000" dirty="0" smtClean="0"/>
              <a:t>Not the same as 500-level courses.</a:t>
            </a:r>
          </a:p>
          <a:p>
            <a:endParaRPr lang="en-US" sz="2400" dirty="0" smtClean="0"/>
          </a:p>
          <a:p>
            <a:r>
              <a:rPr lang="en-US" sz="2400" dirty="0" smtClean="0"/>
              <a:t>You are admitted automatically if you already are doing research work with me.</a:t>
            </a:r>
          </a:p>
          <a:p>
            <a:r>
              <a:rPr lang="en-US" sz="2400" dirty="0" smtClean="0"/>
              <a:t>For the rest of you, send the instructors email explaining why you want to take the class. Admissions on case-by-case basis.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Paper summaries and presentations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Summaries due </a:t>
            </a:r>
            <a:r>
              <a:rPr lang="en-US" dirty="0" smtClean="0"/>
              <a:t>NOON of </a:t>
            </a:r>
            <a:r>
              <a:rPr lang="en-US" dirty="0"/>
              <a:t>the day of class</a:t>
            </a:r>
          </a:p>
          <a:p>
            <a:pPr lvl="1"/>
            <a:r>
              <a:rPr lang="en-US" dirty="0"/>
              <a:t>Main contributions</a:t>
            </a:r>
          </a:p>
          <a:p>
            <a:pPr lvl="1"/>
            <a:r>
              <a:rPr lang="en-US" dirty="0"/>
              <a:t>Limitations</a:t>
            </a:r>
          </a:p>
          <a:p>
            <a:pPr lvl="1"/>
            <a:r>
              <a:rPr lang="en-US" dirty="0"/>
              <a:t>Propose </a:t>
            </a:r>
            <a:r>
              <a:rPr lang="en-US" dirty="0" smtClean="0"/>
              <a:t>improvements</a:t>
            </a:r>
          </a:p>
          <a:p>
            <a:pPr lvl="1"/>
            <a:r>
              <a:rPr lang="en-US" dirty="0" smtClean="0"/>
              <a:t>Email summary to all three instructors</a:t>
            </a:r>
            <a:endParaRPr lang="en-US" dirty="0"/>
          </a:p>
          <a:p>
            <a:r>
              <a:rPr lang="en-US" dirty="0"/>
              <a:t>Pick your favorite paper to present</a:t>
            </a:r>
          </a:p>
          <a:p>
            <a:pPr lvl="1"/>
            <a:r>
              <a:rPr lang="en-US" dirty="0"/>
              <a:t>Week in advance notice</a:t>
            </a:r>
          </a:p>
          <a:p>
            <a:pPr lvl="1"/>
            <a:r>
              <a:rPr lang="en-US" dirty="0"/>
              <a:t>Work with </a:t>
            </a:r>
            <a:r>
              <a:rPr lang="en-US" dirty="0" smtClean="0"/>
              <a:t>us on </a:t>
            </a:r>
            <a:r>
              <a:rPr lang="en-US" dirty="0"/>
              <a:t>presentations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Project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534400" cy="4648200"/>
          </a:xfrm>
        </p:spPr>
        <p:txBody>
          <a:bodyPr/>
          <a:lstStyle/>
          <a:p>
            <a:r>
              <a:rPr lang="en-US" sz="2200" dirty="0" smtClean="0"/>
              <a:t>Research </a:t>
            </a:r>
            <a:r>
              <a:rPr lang="en-US" sz="2200" dirty="0"/>
              <a:t>project (individual or groups of 2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End-result</a:t>
            </a:r>
            <a:r>
              <a:rPr lang="en-US" sz="2200" dirty="0"/>
              <a:t>: 6 pages workshop paper + in-class presentation</a:t>
            </a:r>
          </a:p>
          <a:p>
            <a:r>
              <a:rPr lang="en-US" sz="2000" dirty="0"/>
              <a:t>A good project can become the basis for:</a:t>
            </a:r>
          </a:p>
          <a:p>
            <a:pPr lvl="1"/>
            <a:r>
              <a:rPr lang="en-US" sz="1800" dirty="0"/>
              <a:t>Publication </a:t>
            </a:r>
            <a:r>
              <a:rPr lang="en-US" sz="1800" dirty="0" smtClean="0"/>
              <a:t>(initially a workshop paper, continue working after seminar towards a full conference paper)</a:t>
            </a:r>
            <a:endParaRPr lang="en-US" sz="1800" dirty="0"/>
          </a:p>
          <a:p>
            <a:pPr lvl="1"/>
            <a:r>
              <a:rPr lang="en-US" sz="1800" dirty="0"/>
              <a:t>Masters/Ph.D. thesis</a:t>
            </a:r>
          </a:p>
          <a:p>
            <a:pPr lvl="1"/>
            <a:r>
              <a:rPr lang="en-US" sz="1800" dirty="0"/>
              <a:t>WPE-II critical review</a:t>
            </a:r>
          </a:p>
          <a:p>
            <a:r>
              <a:rPr lang="en-US" sz="2000" dirty="0" smtClean="0"/>
              <a:t>Our role </a:t>
            </a:r>
            <a:r>
              <a:rPr lang="en-US" sz="2000" dirty="0"/>
              <a:t>is to work with you:</a:t>
            </a:r>
          </a:p>
          <a:p>
            <a:pPr lvl="1"/>
            <a:r>
              <a:rPr lang="en-US" sz="1800" dirty="0"/>
              <a:t>Suggest/develop ideas, regular meetings, provide </a:t>
            </a:r>
            <a:r>
              <a:rPr lang="en-US" sz="1800" dirty="0" smtClean="0"/>
              <a:t>tools</a:t>
            </a:r>
          </a:p>
          <a:p>
            <a:pPr lvl="1"/>
            <a:r>
              <a:rPr lang="en-US" sz="1800" dirty="0" smtClean="0"/>
              <a:t>Work within your current research interests.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Projects’ Success Stories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Spring 2007 – “Networking-meets-Databases” seminar</a:t>
            </a:r>
          </a:p>
          <a:p>
            <a:r>
              <a:rPr lang="en-US" sz="2400" dirty="0" smtClean="0"/>
              <a:t>Three workshop papers: </a:t>
            </a:r>
          </a:p>
          <a:p>
            <a:pPr lvl="1"/>
            <a:r>
              <a:rPr lang="en-US" sz="2000" dirty="0" smtClean="0"/>
              <a:t>MobiArch’07, HotSec’07, NetDB’08 evolved from class projects.</a:t>
            </a:r>
          </a:p>
          <a:p>
            <a:r>
              <a:rPr lang="en-US" sz="2400" dirty="0" smtClean="0"/>
              <a:t>Two dissertations: </a:t>
            </a:r>
          </a:p>
          <a:p>
            <a:pPr lvl="1"/>
            <a:r>
              <a:rPr lang="en-US" sz="2000" dirty="0" err="1" smtClean="0"/>
              <a:t>Yun</a:t>
            </a:r>
            <a:r>
              <a:rPr lang="en-US" sz="2000" dirty="0" smtClean="0"/>
              <a:t> Mao. Declarative network composition. AT&amp;T Research. </a:t>
            </a:r>
          </a:p>
          <a:p>
            <a:pPr lvl="1"/>
            <a:r>
              <a:rPr lang="en-US" sz="2000" dirty="0" smtClean="0"/>
              <a:t>Micah </a:t>
            </a:r>
            <a:r>
              <a:rPr lang="en-US" sz="2000" dirty="0" err="1" smtClean="0"/>
              <a:t>Sherr</a:t>
            </a:r>
            <a:r>
              <a:rPr lang="en-US" sz="2000" dirty="0" smtClean="0"/>
              <a:t>. Application-aware Anonymity. Georgetown professor. Best thesis award at Penn.</a:t>
            </a:r>
          </a:p>
          <a:p>
            <a:r>
              <a:rPr lang="en-US" sz="2400" dirty="0" smtClean="0"/>
              <a:t>One WPE-II exam. </a:t>
            </a:r>
          </a:p>
          <a:p>
            <a:pPr lvl="1"/>
            <a:r>
              <a:rPr lang="en-US" sz="2000" dirty="0" smtClean="0"/>
              <a:t>Eric Cronin. Accountability/Forensics in the Internet</a:t>
            </a:r>
          </a:p>
          <a:p>
            <a:r>
              <a:rPr lang="en-US" sz="2400" dirty="0" smtClean="0"/>
              <a:t>Several papers traced its roots from these workshop papers: CoNEXT’08, NDSS’10, SIGMOD’10, SOSP’11.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  <a:p>
            <a:r>
              <a:rPr lang="en-US" dirty="0"/>
              <a:t>Course logistics </a:t>
            </a:r>
          </a:p>
          <a:p>
            <a:r>
              <a:rPr lang="en-US" dirty="0">
                <a:solidFill>
                  <a:srgbClr val="FF0000"/>
                </a:solidFill>
              </a:rPr>
              <a:t>Overview of the </a:t>
            </a:r>
            <a:r>
              <a:rPr lang="en-US" dirty="0" smtClean="0">
                <a:solidFill>
                  <a:srgbClr val="FF0000"/>
                </a:solidFill>
              </a:rPr>
              <a:t>course</a:t>
            </a:r>
          </a:p>
          <a:p>
            <a:r>
              <a:rPr lang="en-US" dirty="0" smtClean="0"/>
              <a:t>Topic Highlights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Primary Goal of the Course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724400"/>
          </a:xfrm>
        </p:spPr>
        <p:txBody>
          <a:bodyPr/>
          <a:lstStyle/>
          <a:p>
            <a:r>
              <a:rPr lang="en-US" sz="2400" dirty="0"/>
              <a:t>Explore topics at the intersection of </a:t>
            </a:r>
            <a:r>
              <a:rPr lang="en-US" sz="2400" dirty="0" smtClean="0"/>
              <a:t>networking, security, and formal methods</a:t>
            </a:r>
            <a:endParaRPr lang="en-US" sz="2400" dirty="0"/>
          </a:p>
          <a:p>
            <a:r>
              <a:rPr lang="en-US" sz="2400" dirty="0"/>
              <a:t>Study how </a:t>
            </a:r>
            <a:r>
              <a:rPr lang="en-US" sz="2400" dirty="0" smtClean="0"/>
              <a:t>formal analysis techniques can </a:t>
            </a:r>
            <a:r>
              <a:rPr lang="en-US" sz="2400" i="1" dirty="0"/>
              <a:t>influence</a:t>
            </a:r>
            <a:r>
              <a:rPr lang="en-US" sz="2400" dirty="0"/>
              <a:t> the way networks are designed and </a:t>
            </a:r>
            <a:r>
              <a:rPr lang="en-US" sz="2400" dirty="0" smtClean="0"/>
              <a:t>built, and security is enforced.</a:t>
            </a:r>
            <a:endParaRPr lang="en-US" altLang="zh-CN" sz="2400" dirty="0">
              <a:ea typeface="SimSun" pitchFamily="2" charset="-122"/>
            </a:endParaRPr>
          </a:p>
          <a:p>
            <a:r>
              <a:rPr lang="en-US" sz="2400" dirty="0"/>
              <a:t>Equivalent courses in other universities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Formal Methods in Networking. Princeton University. Spring 2010.</a:t>
            </a:r>
          </a:p>
          <a:p>
            <a:pPr lvl="1"/>
            <a:r>
              <a:rPr lang="en-US" sz="2000" dirty="0" smtClean="0">
                <a:hlinkClick r:id="rId2"/>
              </a:rPr>
              <a:t>http://www.cs.princeton.edu/courses/archive/spring10/cos598D/FormalMethodsNetworkingOutline.html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530725"/>
          </a:xfrm>
        </p:spPr>
        <p:txBody>
          <a:bodyPr/>
          <a:lstStyle/>
          <a:p>
            <a:r>
              <a:rPr lang="en-US" sz="2000" dirty="0" smtClean="0"/>
              <a:t>Formal methods have been a taboo subject for networking researchers:</a:t>
            </a:r>
          </a:p>
          <a:p>
            <a:pPr lvl="1"/>
            <a:r>
              <a:rPr lang="en-US" sz="1800" dirty="0" smtClean="0"/>
              <a:t>Driven by bottom-up development.</a:t>
            </a:r>
          </a:p>
          <a:p>
            <a:pPr lvl="1"/>
            <a:r>
              <a:rPr lang="en-US" sz="1800" dirty="0" smtClean="0"/>
              <a:t>RFC drafts. Run it, find bugs, fix it again, find more bugs, more IETF meetings, more RFCs…</a:t>
            </a:r>
          </a:p>
          <a:p>
            <a:pPr lvl="1"/>
            <a:r>
              <a:rPr lang="en-US" sz="1800" dirty="0" smtClean="0"/>
              <a:t>C programming</a:t>
            </a:r>
          </a:p>
          <a:p>
            <a:pPr lvl="1"/>
            <a:endParaRPr lang="en-US" sz="2400" dirty="0" smtClean="0"/>
          </a:p>
          <a:p>
            <a:r>
              <a:rPr lang="en-US" sz="2000" dirty="0" smtClean="0"/>
              <a:t>Perceptions have changed over the past few years.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Verification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techniques have matured greatly in the last few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decades</a:t>
            </a:r>
            <a:endParaRPr lang="en-US" sz="1800" dirty="0">
              <a:ea typeface="+mn-ea"/>
              <a:cs typeface="+mn-cs"/>
            </a:endParaRP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Verification 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tools such as model checkers, theorem </a:t>
            </a:r>
            <a:r>
              <a:rPr lang="en-US" sz="1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provers</a:t>
            </a:r>
            <a:r>
              <a:rPr lang="en-US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SAT/SMT solvers have attracted a sizable user </a:t>
            </a:r>
            <a:r>
              <a:rPr lang="en-US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base</a:t>
            </a:r>
          </a:p>
          <a:p>
            <a:pPr lvl="1"/>
            <a:r>
              <a:rPr lang="en-US" sz="1800" dirty="0" smtClean="0">
                <a:ea typeface="+mn-ea"/>
                <a:cs typeface="+mn-cs"/>
              </a:rPr>
              <a:t>Some success stories in mainstream networking conferences: declarative networking (SIGCOMM’05, SOSP’05,’11), </a:t>
            </a:r>
            <a:r>
              <a:rPr lang="en-US" sz="1800" dirty="0" err="1" smtClean="0">
                <a:ea typeface="+mn-ea"/>
                <a:cs typeface="+mn-cs"/>
              </a:rPr>
              <a:t>metarouting</a:t>
            </a:r>
            <a:r>
              <a:rPr lang="en-US" sz="1800" dirty="0" smtClean="0">
                <a:ea typeface="+mn-ea"/>
                <a:cs typeface="+mn-cs"/>
              </a:rPr>
              <a:t> (SIGCOMM’05), </a:t>
            </a:r>
            <a:r>
              <a:rPr lang="en-US" sz="1800" dirty="0" err="1" smtClean="0">
                <a:ea typeface="+mn-ea"/>
                <a:cs typeface="+mn-cs"/>
              </a:rPr>
              <a:t>MaceMC</a:t>
            </a:r>
            <a:r>
              <a:rPr lang="en-US" sz="1800" dirty="0">
                <a:ea typeface="+mn-ea"/>
                <a:cs typeface="+mn-cs"/>
              </a:rPr>
              <a:t> </a:t>
            </a:r>
            <a:r>
              <a:rPr lang="en-US" sz="1800" dirty="0" smtClean="0">
                <a:ea typeface="+mn-ea"/>
                <a:cs typeface="+mn-cs"/>
              </a:rPr>
              <a:t>(NSDI’07 best paper).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us? (Penn and CMU)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1000" cy="4530725"/>
          </a:xfrm>
        </p:spPr>
        <p:txBody>
          <a:bodyPr/>
          <a:lstStyle/>
          <a:p>
            <a:r>
              <a:rPr lang="en-US" sz="2400" dirty="0" smtClean="0"/>
              <a:t>Recently funded NSF grant:</a:t>
            </a:r>
          </a:p>
          <a:p>
            <a:pPr lvl="1"/>
            <a:r>
              <a:rPr lang="en-US" sz="2000" dirty="0" smtClean="0"/>
              <a:t>NSF Trustworthy computing program: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Towards a Formal Framework for Analyzing and Implementing Secure Routing Protocols. (PIs: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Jia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and Boon)</a:t>
            </a:r>
          </a:p>
          <a:p>
            <a:r>
              <a:rPr lang="en-US" sz="2400" dirty="0" smtClean="0"/>
              <a:t>Workshop on Rigorous Internet Protocol Engineering. </a:t>
            </a:r>
            <a:r>
              <a:rPr lang="en-US" sz="2400" dirty="0" smtClean="0">
                <a:hlinkClick r:id="rId2"/>
              </a:rPr>
              <a:t>http://wripe11.cis.upenn.edu</a:t>
            </a:r>
            <a:endParaRPr lang="en-US" sz="2400" dirty="0" smtClean="0"/>
          </a:p>
          <a:p>
            <a:endParaRPr lang="en-US" sz="2400" dirty="0" smtClean="0">
              <a:solidFill>
                <a:schemeClr val="tx1"/>
              </a:solidFill>
              <a:latin typeface="+mn-lt"/>
            </a:endParaRPr>
          </a:p>
          <a:p>
            <a:pPr lvl="1"/>
            <a:endParaRPr lang="en-US" sz="20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  <a:p>
            <a:r>
              <a:rPr lang="en-US" dirty="0"/>
              <a:t>Course logistics </a:t>
            </a:r>
          </a:p>
          <a:p>
            <a:r>
              <a:rPr lang="en-US" dirty="0"/>
              <a:t>Overview of the </a:t>
            </a:r>
            <a:r>
              <a:rPr lang="en-US" dirty="0" smtClean="0"/>
              <a:t>course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Topic Highlights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Course logistics </a:t>
            </a:r>
          </a:p>
          <a:p>
            <a:r>
              <a:rPr lang="en-US" dirty="0"/>
              <a:t>Overview of the </a:t>
            </a:r>
            <a:r>
              <a:rPr lang="en-US" dirty="0" smtClean="0"/>
              <a:t>course</a:t>
            </a:r>
          </a:p>
          <a:p>
            <a:r>
              <a:rPr lang="en-US" dirty="0" smtClean="0"/>
              <a:t>Topic Highlights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first topic: Routing with BGP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Routing (finding paths in the Internet) is important and difficult</a:t>
            </a:r>
          </a:p>
          <a:p>
            <a:r>
              <a:rPr lang="en-GB" dirty="0" smtClean="0"/>
              <a:t>Research questions: </a:t>
            </a:r>
          </a:p>
          <a:p>
            <a:pPr lvl="1"/>
            <a:r>
              <a:rPr lang="en-GB" dirty="0" smtClean="0"/>
              <a:t>When do particular techniques work or fail? </a:t>
            </a:r>
          </a:p>
          <a:p>
            <a:pPr lvl="1"/>
            <a:r>
              <a:rPr lang="en-GB" dirty="0" smtClean="0"/>
              <a:t>How can we design better protocols? </a:t>
            </a:r>
          </a:p>
          <a:p>
            <a:pPr lvl="1"/>
            <a:r>
              <a:rPr lang="en-GB" dirty="0" smtClean="0"/>
              <a:t>How can we ensure safe configuration?</a:t>
            </a:r>
          </a:p>
          <a:p>
            <a:pPr lvl="1"/>
            <a:r>
              <a:rPr lang="en-GB" dirty="0" smtClean="0"/>
              <a:t>How efficient are particular methods?</a:t>
            </a:r>
          </a:p>
          <a:p>
            <a:r>
              <a:rPr lang="en-GB" dirty="0" smtClean="0"/>
              <a:t>This requires at least one formal model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to consider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each formalism – why define it this way?</a:t>
            </a:r>
          </a:p>
          <a:p>
            <a:r>
              <a:rPr lang="en-GB" dirty="0" smtClean="0"/>
              <a:t>What proofs do we want to get out, and how well do the definitions help us?</a:t>
            </a:r>
          </a:p>
          <a:p>
            <a:r>
              <a:rPr lang="en-GB" dirty="0" smtClean="0"/>
              <a:t>What questions are easy or hard to answer?</a:t>
            </a:r>
          </a:p>
          <a:p>
            <a:pPr lvl="1"/>
            <a:r>
              <a:rPr lang="en-GB" dirty="0" smtClean="0"/>
              <a:t>in terms of formal complexity, or informally</a:t>
            </a:r>
          </a:p>
          <a:p>
            <a:r>
              <a:rPr lang="en-GB" dirty="0" smtClean="0"/>
              <a:t>Are the theories amenable to automation?</a:t>
            </a:r>
          </a:p>
          <a:p>
            <a:r>
              <a:rPr lang="en-GB" dirty="0" smtClean="0"/>
              <a:t>Are they helpful in practice?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Schedule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will introduce BGP but </a:t>
            </a:r>
            <a:r>
              <a:rPr lang="en-GB" i="1" dirty="0" smtClean="0"/>
              <a:t>not</a:t>
            </a:r>
            <a:r>
              <a:rPr lang="en-GB" dirty="0" smtClean="0"/>
              <a:t> its formal models</a:t>
            </a:r>
          </a:p>
          <a:p>
            <a:r>
              <a:rPr lang="en-GB" dirty="0" smtClean="0"/>
              <a:t>Then we will see four formalisms in order:</a:t>
            </a:r>
          </a:p>
          <a:p>
            <a:pPr lvl="1"/>
            <a:r>
              <a:rPr lang="en-GB" dirty="0" smtClean="0"/>
              <a:t>Griffin-Shepherd-</a:t>
            </a:r>
            <a:r>
              <a:rPr lang="en-GB" dirty="0" err="1" smtClean="0"/>
              <a:t>Wilfong</a:t>
            </a:r>
            <a:r>
              <a:rPr lang="en-GB" dirty="0" smtClean="0"/>
              <a:t> and SPP</a:t>
            </a:r>
          </a:p>
          <a:p>
            <a:pPr lvl="1"/>
            <a:r>
              <a:rPr lang="en-GB" dirty="0" err="1" smtClean="0"/>
              <a:t>Sobrinho</a:t>
            </a:r>
            <a:r>
              <a:rPr lang="en-GB" dirty="0" smtClean="0"/>
              <a:t> and the algebraic approach</a:t>
            </a:r>
          </a:p>
          <a:p>
            <a:pPr lvl="1"/>
            <a:r>
              <a:rPr lang="en-GB" dirty="0" smtClean="0"/>
              <a:t>Griffin and </a:t>
            </a:r>
            <a:r>
              <a:rPr lang="en-GB" dirty="0" err="1" smtClean="0"/>
              <a:t>Sobrinho’s</a:t>
            </a:r>
            <a:r>
              <a:rPr lang="en-GB" dirty="0" smtClean="0"/>
              <a:t> “</a:t>
            </a:r>
            <a:r>
              <a:rPr lang="en-GB" dirty="0" err="1" smtClean="0"/>
              <a:t>metarouting</a:t>
            </a:r>
            <a:r>
              <a:rPr lang="en-GB" dirty="0" smtClean="0"/>
              <a:t>”</a:t>
            </a:r>
          </a:p>
          <a:p>
            <a:pPr lvl="1"/>
            <a:r>
              <a:rPr lang="en-GB" dirty="0" err="1" smtClean="0"/>
              <a:t>Flavel</a:t>
            </a:r>
            <a:r>
              <a:rPr lang="en-GB" dirty="0" smtClean="0"/>
              <a:t> and </a:t>
            </a:r>
            <a:r>
              <a:rPr lang="en-GB" dirty="0" err="1" smtClean="0"/>
              <a:t>Roughan’s</a:t>
            </a:r>
            <a:r>
              <a:rPr lang="en-GB" dirty="0" smtClean="0"/>
              <a:t> analyses of </a:t>
            </a:r>
            <a:r>
              <a:rPr lang="en-GB" dirty="0" err="1" smtClean="0"/>
              <a:t>iBGP</a:t>
            </a:r>
            <a:endParaRPr lang="en-GB" dirty="0" smtClean="0"/>
          </a:p>
          <a:p>
            <a:r>
              <a:rPr lang="en-GB" dirty="0" smtClean="0"/>
              <a:t>Background reading fills in the gaps and is strongly recommended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Topic Highlights: Security of Inter-domain </a:t>
            </a:r>
            <a:r>
              <a:rPr lang="en-US" sz="3600" dirty="0"/>
              <a:t>R</a:t>
            </a:r>
            <a:r>
              <a:rPr lang="en-US" sz="3600" dirty="0" smtClean="0"/>
              <a:t>outing </a:t>
            </a:r>
            <a:r>
              <a:rPr lang="en-US" sz="3600" dirty="0"/>
              <a:t>P</a:t>
            </a:r>
            <a:r>
              <a:rPr lang="en-US" sz="3600" dirty="0" smtClean="0"/>
              <a:t>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Basics for cryptography</a:t>
            </a:r>
          </a:p>
          <a:p>
            <a:pPr lvl="1"/>
            <a:r>
              <a:rPr lang="en-US" dirty="0" smtClean="0"/>
              <a:t>Ensure confidentiality, integrity authentication, and non-repudiation through</a:t>
            </a:r>
          </a:p>
          <a:p>
            <a:pPr lvl="2"/>
            <a:r>
              <a:rPr lang="en-US" dirty="0" smtClean="0"/>
              <a:t>Message encryption </a:t>
            </a:r>
          </a:p>
          <a:p>
            <a:pPr lvl="2"/>
            <a:r>
              <a:rPr lang="en-US" dirty="0" smtClean="0"/>
              <a:t>Message Authentication Code (MAC)</a:t>
            </a:r>
          </a:p>
          <a:p>
            <a:pPr lvl="2"/>
            <a:r>
              <a:rPr lang="en-US" dirty="0" smtClean="0"/>
              <a:t>Hash functions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Secure inter-domain routing protocols</a:t>
            </a:r>
          </a:p>
          <a:p>
            <a:pPr lvl="1"/>
            <a:r>
              <a:rPr lang="en-US" dirty="0"/>
              <a:t> </a:t>
            </a:r>
            <a:r>
              <a:rPr lang="en-US" i="1" dirty="0">
                <a:hlinkClick r:id="rId2"/>
              </a:rPr>
              <a:t>A survey of BGP security issues and solutions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Butler et al.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Topic Highlights: Security of Inter-domain Routing Protocols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Formal analysis of security properties</a:t>
            </a:r>
          </a:p>
          <a:p>
            <a:pPr lvl="1"/>
            <a:r>
              <a:rPr lang="en-US" dirty="0" smtClean="0"/>
              <a:t>Model checking</a:t>
            </a:r>
          </a:p>
          <a:p>
            <a:pPr lvl="2"/>
            <a:r>
              <a:rPr lang="en-US" i="1" dirty="0">
                <a:hlinkClick r:id="rId2"/>
              </a:rPr>
              <a:t>Automated analysis of cryptographic protocols using </a:t>
            </a:r>
            <a:r>
              <a:rPr lang="en-US" i="1" dirty="0" err="1">
                <a:hlinkClick r:id="rId2"/>
              </a:rPr>
              <a:t>Murφ</a:t>
            </a:r>
            <a:r>
              <a:rPr lang="en-US" dirty="0"/>
              <a:t>.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Mitchell et al</a:t>
            </a:r>
            <a:r>
              <a:rPr lang="en-US" sz="1800" dirty="0" smtClean="0"/>
              <a:t>.</a:t>
            </a:r>
          </a:p>
          <a:p>
            <a:pPr lvl="1"/>
            <a:r>
              <a:rPr lang="en-US" dirty="0" smtClean="0"/>
              <a:t>Theorem proving</a:t>
            </a:r>
            <a:endParaRPr lang="en-US" dirty="0" smtClean="0">
              <a:hlinkClick r:id="rId3"/>
            </a:endParaRPr>
          </a:p>
          <a:p>
            <a:pPr lvl="2"/>
            <a:r>
              <a:rPr lang="en-US" i="1" dirty="0" smtClean="0">
                <a:hlinkClick r:id="rId3"/>
              </a:rPr>
              <a:t>The </a:t>
            </a:r>
            <a:r>
              <a:rPr lang="en-US" i="1" dirty="0">
                <a:hlinkClick r:id="rId3"/>
              </a:rPr>
              <a:t>inductive approach to verifying cryptographic protocols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Paulson.</a:t>
            </a:r>
          </a:p>
          <a:p>
            <a:pPr lvl="1"/>
            <a:r>
              <a:rPr lang="en-US" dirty="0" smtClean="0"/>
              <a:t>Logic programs</a:t>
            </a:r>
            <a:endParaRPr lang="en-US" dirty="0"/>
          </a:p>
          <a:p>
            <a:pPr lvl="2"/>
            <a:r>
              <a:rPr lang="en-US" i="1" dirty="0">
                <a:hlinkClick r:id="rId4"/>
              </a:rPr>
              <a:t>Using Horn clauses for analyzing security protocols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Blanchet</a:t>
            </a:r>
            <a:r>
              <a:rPr lang="en-US" dirty="0"/>
              <a:t>.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secure routing protocol proposals </a:t>
            </a:r>
          </a:p>
          <a:p>
            <a:pPr lvl="1"/>
            <a:r>
              <a:rPr lang="en-US" i="1" dirty="0">
                <a:hlinkClick r:id="rId2"/>
              </a:rPr>
              <a:t>SCION: scalability control and isolation on next generation networks</a:t>
            </a:r>
            <a:r>
              <a:rPr lang="en-US" dirty="0"/>
              <a:t>.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Zhang, </a:t>
            </a:r>
            <a:r>
              <a:rPr lang="en-US" dirty="0" smtClean="0"/>
              <a:t>Hsiao</a:t>
            </a:r>
            <a:r>
              <a:rPr lang="en-US" dirty="0"/>
              <a:t>, </a:t>
            </a:r>
            <a:r>
              <a:rPr lang="en-US" dirty="0" err="1" smtClean="0"/>
              <a:t>Hasker</a:t>
            </a:r>
            <a:r>
              <a:rPr lang="en-US" dirty="0"/>
              <a:t>, </a:t>
            </a:r>
            <a:r>
              <a:rPr lang="en-US" dirty="0" smtClean="0"/>
              <a:t>Chan</a:t>
            </a:r>
            <a:r>
              <a:rPr lang="en-US" dirty="0"/>
              <a:t>, </a:t>
            </a:r>
            <a:r>
              <a:rPr lang="en-US" dirty="0" err="1" smtClean="0"/>
              <a:t>Perrig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Andersen.</a:t>
            </a:r>
          </a:p>
          <a:p>
            <a:r>
              <a:rPr lang="en-US" dirty="0" smtClean="0"/>
              <a:t>Languages for programming routers</a:t>
            </a:r>
          </a:p>
          <a:p>
            <a:pPr lvl="1"/>
            <a:r>
              <a:rPr lang="en-US" i="1" dirty="0" smtClean="0">
                <a:hlinkClick r:id="rId3"/>
              </a:rPr>
              <a:t>Frenetic</a:t>
            </a:r>
            <a:r>
              <a:rPr lang="en-US" i="1" dirty="0">
                <a:hlinkClick r:id="rId3"/>
              </a:rPr>
              <a:t>: a network programming </a:t>
            </a:r>
            <a:r>
              <a:rPr lang="en-US" i="1" dirty="0" smtClean="0">
                <a:hlinkClick r:id="rId3"/>
              </a:rPr>
              <a:t>language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dirty="0" smtClean="0"/>
              <a:t>Foster et al.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Specific Languages in 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5925"/>
          </a:xfrm>
        </p:spPr>
        <p:txBody>
          <a:bodyPr/>
          <a:lstStyle/>
          <a:p>
            <a:r>
              <a:rPr lang="en-US" sz="2800" dirty="0" smtClean="0"/>
              <a:t>Declarative networking.</a:t>
            </a:r>
          </a:p>
          <a:p>
            <a:pPr lvl="1"/>
            <a:r>
              <a:rPr lang="en-US" sz="2400" dirty="0" smtClean="0"/>
              <a:t>Database query language for querying networks.</a:t>
            </a:r>
          </a:p>
          <a:p>
            <a:pPr lvl="1"/>
            <a:r>
              <a:rPr lang="en-US" sz="2400" dirty="0" smtClean="0"/>
              <a:t>Use cases in wired and wireless networking, security, formal protocol analysis, etc.</a:t>
            </a:r>
          </a:p>
          <a:p>
            <a:r>
              <a:rPr lang="en-US" sz="2800" dirty="0" smtClean="0"/>
              <a:t>MACEDON/Mace. NSDI’04, PLDI’07.</a:t>
            </a:r>
          </a:p>
          <a:p>
            <a:r>
              <a:rPr lang="en-US" sz="2800" dirty="0" smtClean="0"/>
              <a:t>Nettle. Functional programming in </a:t>
            </a:r>
            <a:r>
              <a:rPr lang="en-US" sz="2800" dirty="0" err="1" smtClean="0"/>
              <a:t>OpenFlow</a:t>
            </a:r>
            <a:r>
              <a:rPr lang="en-US" sz="2800" dirty="0" smtClean="0"/>
              <a:t>. PADL’09. (contrast to earlier Frenetic)</a:t>
            </a:r>
          </a:p>
          <a:p>
            <a:r>
              <a:rPr lang="en-US" sz="2800" dirty="0" smtClean="0"/>
              <a:t>Bloom/BOOM. Declarative loud programming. </a:t>
            </a:r>
            <a:r>
              <a:rPr lang="en-US" sz="2800" smtClean="0"/>
              <a:t>Eurosys’10.</a:t>
            </a:r>
            <a:endParaRPr lang="en-U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Use Cases /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sz="2000" dirty="0" smtClean="0"/>
              <a:t>Verification use cases</a:t>
            </a:r>
          </a:p>
          <a:p>
            <a:pPr lvl="1"/>
            <a:r>
              <a:rPr lang="en-US" sz="1800" i="1" dirty="0">
                <a:solidFill>
                  <a:schemeClr val="tx1"/>
                </a:solidFill>
                <a:latin typeface="+mn-lt"/>
              </a:rPr>
              <a:t>CMC: A pragmatic approach to model checking real code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Proc.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OSDI 2004.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</a:rPr>
              <a:t>Life, Death, and the Critical Transition: Finding </a:t>
            </a:r>
            <a:r>
              <a:rPr lang="en-US" sz="1800" i="1" dirty="0" err="1" smtClean="0">
                <a:solidFill>
                  <a:schemeClr val="tx1"/>
                </a:solidFill>
                <a:latin typeface="+mn-lt"/>
              </a:rPr>
              <a:t>Liveness</a:t>
            </a:r>
            <a:r>
              <a:rPr lang="en-US" sz="1800" i="1" dirty="0" smtClean="0">
                <a:solidFill>
                  <a:schemeClr val="tx1"/>
                </a:solidFill>
                <a:latin typeface="+mn-lt"/>
              </a:rPr>
              <a:t> Bugs in Systems Code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 OSDI</a:t>
            </a:r>
            <a:r>
              <a:rPr lang="en-US" sz="1800" dirty="0" smtClean="0"/>
              <a:t> 2007.</a:t>
            </a:r>
          </a:p>
          <a:p>
            <a:pPr lvl="1"/>
            <a:r>
              <a:rPr lang="en-US" sz="1800" i="1" dirty="0" smtClean="0">
                <a:solidFill>
                  <a:schemeClr val="tx1"/>
                </a:solidFill>
                <a:latin typeface="+mn-lt"/>
              </a:rPr>
              <a:t>MODIST</a:t>
            </a:r>
            <a:r>
              <a:rPr lang="en-US" sz="1800" i="1" dirty="0">
                <a:solidFill>
                  <a:schemeClr val="tx1"/>
                </a:solidFill>
                <a:latin typeface="+mn-lt"/>
              </a:rPr>
              <a:t>: Transparent Model Checking of Unmodified Distributed Systems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+mn-lt"/>
              </a:rPr>
              <a:t>NSDI 2009.</a:t>
            </a:r>
          </a:p>
          <a:p>
            <a:r>
              <a:rPr lang="en-US" sz="2000" dirty="0" smtClean="0"/>
              <a:t>Tool demonstrations</a:t>
            </a:r>
          </a:p>
          <a:p>
            <a:pPr lvl="1"/>
            <a:r>
              <a:rPr lang="en-US" sz="1800" dirty="0" smtClean="0"/>
              <a:t>Formal analysis tools. Maude, </a:t>
            </a:r>
            <a:r>
              <a:rPr lang="en-US" sz="1800" dirty="0" err="1" smtClean="0"/>
              <a:t>Yices</a:t>
            </a:r>
            <a:r>
              <a:rPr lang="en-US" sz="1800" dirty="0" smtClean="0"/>
              <a:t>, and PVS (lead by </a:t>
            </a:r>
            <a:r>
              <a:rPr lang="en-US" sz="1800" dirty="0" err="1" smtClean="0"/>
              <a:t>Anduo</a:t>
            </a:r>
            <a:r>
              <a:rPr lang="en-US" sz="1800" dirty="0" smtClean="0"/>
              <a:t> Wang)</a:t>
            </a:r>
          </a:p>
          <a:p>
            <a:pPr lvl="1"/>
            <a:r>
              <a:rPr lang="en-US" sz="1800" dirty="0" smtClean="0"/>
              <a:t>Declarative networking engine (</a:t>
            </a:r>
            <a:r>
              <a:rPr lang="en-US" sz="1800" dirty="0" err="1" smtClean="0"/>
              <a:t>Harjot</a:t>
            </a:r>
            <a:r>
              <a:rPr lang="en-US" sz="1800" dirty="0" smtClean="0"/>
              <a:t>/Steven/</a:t>
            </a:r>
            <a:r>
              <a:rPr lang="en-US" sz="1800" dirty="0" err="1" smtClean="0"/>
              <a:t>Changbin</a:t>
            </a:r>
            <a:r>
              <a:rPr lang="en-US" sz="1800" dirty="0" smtClean="0"/>
              <a:t>)</a:t>
            </a:r>
          </a:p>
          <a:p>
            <a:pPr lvl="1"/>
            <a:r>
              <a:rPr lang="en-US" sz="1800" dirty="0" smtClean="0"/>
              <a:t>Formally Safe Routing (FSR) toolkit (</a:t>
            </a:r>
            <a:r>
              <a:rPr lang="en-US" sz="1800" dirty="0" err="1" smtClean="0"/>
              <a:t>Wenchao</a:t>
            </a:r>
            <a:r>
              <a:rPr lang="en-US" sz="1800" dirty="0" smtClean="0"/>
              <a:t> Zhou and </a:t>
            </a:r>
            <a:r>
              <a:rPr lang="en-US" sz="1800" dirty="0" err="1" smtClean="0"/>
              <a:t>Anduo</a:t>
            </a:r>
            <a:r>
              <a:rPr lang="en-US" sz="1800" dirty="0" smtClean="0"/>
              <a:t> Wang)</a:t>
            </a:r>
          </a:p>
          <a:p>
            <a:r>
              <a:rPr lang="en-US" sz="2000" dirty="0" smtClean="0"/>
              <a:t>Industry talk by </a:t>
            </a:r>
            <a:r>
              <a:rPr lang="en-US" sz="2000" dirty="0" err="1" smtClean="0"/>
              <a:t>Sanjai</a:t>
            </a:r>
            <a:r>
              <a:rPr lang="en-US" sz="2000" dirty="0" smtClean="0"/>
              <a:t> </a:t>
            </a:r>
            <a:r>
              <a:rPr lang="en-US" sz="2000" dirty="0" err="1" smtClean="0"/>
              <a:t>Narain</a:t>
            </a:r>
            <a:r>
              <a:rPr lang="en-US" sz="2000" dirty="0" smtClean="0"/>
              <a:t> from </a:t>
            </a:r>
            <a:r>
              <a:rPr lang="en-US" sz="2000" dirty="0" err="1" smtClean="0"/>
              <a:t>Telcordia</a:t>
            </a:r>
            <a:r>
              <a:rPr lang="en-US" sz="2000" dirty="0" smtClean="0"/>
              <a:t> on automated network configuration using formal methods tools</a:t>
            </a:r>
          </a:p>
          <a:p>
            <a:r>
              <a:rPr lang="en-US" sz="2000" dirty="0" smtClean="0"/>
              <a:t>More guest speakers (TBA)</a:t>
            </a:r>
          </a:p>
          <a:p>
            <a:pPr lvl="1"/>
            <a:endParaRPr lang="en-US" sz="1800" dirty="0"/>
          </a:p>
          <a:p>
            <a:pPr lvl="1"/>
            <a:endParaRPr lang="en-US" sz="18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TODO before next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000" dirty="0" smtClean="0"/>
              <a:t>Read Caesar/Rexford survey on BGP.</a:t>
            </a:r>
          </a:p>
          <a:p>
            <a:pPr lvl="1"/>
            <a:r>
              <a:rPr lang="en-US" sz="1800" dirty="0" smtClean="0">
                <a:hlinkClick r:id="rId2"/>
              </a:rPr>
              <a:t>http://www.cs.princeton.edu/~jrex/papers/policies.pdf</a:t>
            </a:r>
            <a:endParaRPr lang="en-US" sz="1800" dirty="0" smtClean="0"/>
          </a:p>
          <a:p>
            <a:r>
              <a:rPr lang="en-US" sz="2000" dirty="0" smtClean="0"/>
              <a:t>Sign up for newsgroup (whether you are taking the class or auditing or still thinking hard).</a:t>
            </a:r>
          </a:p>
          <a:p>
            <a:pPr lvl="1"/>
            <a:r>
              <a:rPr lang="en-US" sz="1800" dirty="0" smtClean="0">
                <a:hlinkClick r:id="rId3"/>
              </a:rPr>
              <a:t>http://groups.google.com/group/cis-800-003-fall11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Email to the instructors:</a:t>
            </a:r>
          </a:p>
          <a:p>
            <a:pPr lvl="1"/>
            <a:r>
              <a:rPr lang="en-US" sz="1800" dirty="0" smtClean="0"/>
              <a:t>Year in grad school. </a:t>
            </a:r>
          </a:p>
          <a:p>
            <a:pPr lvl="1"/>
            <a:r>
              <a:rPr lang="en-US" sz="1800" dirty="0" smtClean="0"/>
              <a:t>What you hope to get out of the class</a:t>
            </a:r>
          </a:p>
          <a:p>
            <a:pPr lvl="1"/>
            <a:r>
              <a:rPr lang="en-US" sz="1800" dirty="0" smtClean="0"/>
              <a:t>Enrolled / Audit / Still thinking</a:t>
            </a:r>
          </a:p>
          <a:p>
            <a:pPr lvl="1"/>
            <a:r>
              <a:rPr lang="en-US" sz="1800" dirty="0" smtClean="0"/>
              <a:t>Anything you like us to know about you that is interesting and relevant to the class</a:t>
            </a:r>
            <a:endParaRPr lang="en-US" sz="1800" dirty="0"/>
          </a:p>
          <a:p>
            <a:r>
              <a:rPr lang="en-US" sz="2000" dirty="0" smtClean="0">
                <a:hlinkClick r:id="rId4"/>
              </a:rPr>
              <a:t>http://netdb.cis.upenn.edu/cis800-fa11/</a:t>
            </a:r>
            <a:r>
              <a:rPr lang="en-US" sz="2000" dirty="0" smtClean="0"/>
              <a:t>. Go sign up for a presenter slot, starting Sept 14. Arrange to meet instructor a few days in advanced to prepare slides and understand paper.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Instructor: Alex Gurney (Penn)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 err="1" smtClean="0"/>
              <a:t>Postdoc</a:t>
            </a:r>
            <a:r>
              <a:rPr lang="en-GB" sz="2400" dirty="0" smtClean="0"/>
              <a:t> at Penn</a:t>
            </a:r>
          </a:p>
          <a:p>
            <a:r>
              <a:rPr lang="en-GB" sz="2400" dirty="0" smtClean="0"/>
              <a:t>PhD at Cambridge (UK)</a:t>
            </a:r>
          </a:p>
          <a:p>
            <a:r>
              <a:rPr lang="en-GB" sz="2400" dirty="0" smtClean="0"/>
              <a:t>Mainly working on: mathematical models of Internet routing</a:t>
            </a:r>
          </a:p>
          <a:p>
            <a:endParaRPr lang="en-GB" sz="2400" dirty="0" smtClean="0"/>
          </a:p>
          <a:p>
            <a:pPr>
              <a:buNone/>
            </a:pPr>
            <a:r>
              <a:rPr lang="en-GB" sz="2400" dirty="0" smtClean="0">
                <a:hlinkClick r:id="rId2"/>
              </a:rPr>
              <a:t>agurney@seas.upenn.edu</a:t>
            </a:r>
            <a:endParaRPr lang="en-GB" sz="2400" dirty="0" smtClean="0"/>
          </a:p>
          <a:p>
            <a:pPr>
              <a:buNone/>
            </a:pPr>
            <a:endParaRPr lang="en-GB" sz="2400" dirty="0"/>
          </a:p>
          <a:p>
            <a:pPr>
              <a:buNone/>
            </a:pPr>
            <a:r>
              <a:rPr lang="en-GB" sz="2400" dirty="0" smtClean="0"/>
              <a:t>or find me in DSL</a:t>
            </a:r>
            <a:endParaRPr lang="en-GB" sz="2400" dirty="0"/>
          </a:p>
        </p:txBody>
      </p:sp>
      <p:pic>
        <p:nvPicPr>
          <p:cNvPr id="5" name="Picture 4" descr="DSC0022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55576" y="1674186"/>
            <a:ext cx="3203848" cy="24028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Instructor: </a:t>
            </a:r>
            <a:r>
              <a:rPr lang="en-US" dirty="0" err="1" smtClean="0"/>
              <a:t>Limin</a:t>
            </a:r>
            <a:r>
              <a:rPr lang="en-US" dirty="0" smtClean="0"/>
              <a:t> </a:t>
            </a:r>
            <a:r>
              <a:rPr lang="en-US" dirty="0" err="1" smtClean="0"/>
              <a:t>Jia</a:t>
            </a:r>
            <a:r>
              <a:rPr lang="en-US" dirty="0" smtClean="0"/>
              <a:t> (CMU)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Princeton University: </a:t>
            </a:r>
            <a:r>
              <a:rPr lang="en-US" sz="2000" dirty="0" err="1" smtClean="0"/>
              <a:t>Ph.D</a:t>
            </a:r>
            <a:r>
              <a:rPr lang="en-US" sz="2000" dirty="0" smtClean="0"/>
              <a:t> 2008</a:t>
            </a:r>
          </a:p>
          <a:p>
            <a:pPr lvl="1"/>
            <a:r>
              <a:rPr lang="en-US" sz="1800" dirty="0" smtClean="0"/>
              <a:t>Advisor: David Walker</a:t>
            </a:r>
          </a:p>
          <a:p>
            <a:pPr lvl="1"/>
            <a:r>
              <a:rPr lang="en-US" sz="1800" dirty="0" smtClean="0"/>
              <a:t>Thesis: </a:t>
            </a:r>
            <a:r>
              <a:rPr lang="en-US" sz="1800" dirty="0"/>
              <a:t>Linear Logic and Imperative Programming</a:t>
            </a:r>
            <a:r>
              <a:rPr lang="en-US" sz="18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000" dirty="0" err="1" smtClean="0"/>
              <a:t>Upenn</a:t>
            </a:r>
            <a:r>
              <a:rPr lang="en-US" sz="2000" dirty="0" smtClean="0"/>
              <a:t>: </a:t>
            </a:r>
            <a:r>
              <a:rPr lang="en-US" sz="2000" dirty="0" err="1" smtClean="0"/>
              <a:t>Postdoc</a:t>
            </a:r>
            <a:r>
              <a:rPr lang="en-US" sz="2000" dirty="0" smtClean="0"/>
              <a:t> (2007-2009)</a:t>
            </a:r>
          </a:p>
          <a:p>
            <a:pPr lvl="1"/>
            <a:r>
              <a:rPr lang="en-US" sz="1800" dirty="0" smtClean="0"/>
              <a:t>Supervisor: Steve </a:t>
            </a:r>
            <a:r>
              <a:rPr lang="en-US" sz="1800" dirty="0" err="1" smtClean="0"/>
              <a:t>Zdancewic</a:t>
            </a:r>
            <a:endParaRPr lang="en-US" sz="1800" dirty="0" smtClean="0"/>
          </a:p>
          <a:p>
            <a:pPr lvl="1"/>
            <a:r>
              <a:rPr lang="en-US" sz="1800" dirty="0" smtClean="0"/>
              <a:t>Project: A</a:t>
            </a:r>
            <a:r>
              <a:rPr lang="en-US" sz="1600" dirty="0" smtClean="0"/>
              <a:t>URA</a:t>
            </a:r>
            <a:r>
              <a:rPr lang="en-US" sz="1800" dirty="0" smtClean="0"/>
              <a:t> (a programming language for authorization and audit)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CMU (</a:t>
            </a:r>
            <a:r>
              <a:rPr lang="en-US" sz="2000" dirty="0" err="1" smtClean="0"/>
              <a:t>Cylab</a:t>
            </a:r>
            <a:r>
              <a:rPr lang="en-US" sz="2000" dirty="0" smtClean="0"/>
              <a:t>): </a:t>
            </a:r>
            <a:r>
              <a:rPr lang="en-US" sz="2000" dirty="0" err="1" smtClean="0"/>
              <a:t>Postdoc</a:t>
            </a:r>
            <a:r>
              <a:rPr lang="en-US" sz="2000" dirty="0" smtClean="0"/>
              <a:t> (2009-2011), Systems Scientist (2011-)</a:t>
            </a:r>
          </a:p>
          <a:p>
            <a:pPr lvl="1"/>
            <a:r>
              <a:rPr lang="en-US" sz="1800" dirty="0" smtClean="0"/>
              <a:t>Collaborators: </a:t>
            </a:r>
            <a:r>
              <a:rPr lang="en-US" sz="1800" dirty="0" err="1" smtClean="0"/>
              <a:t>Anupam</a:t>
            </a:r>
            <a:r>
              <a:rPr lang="en-US" sz="1800" dirty="0" smtClean="0"/>
              <a:t> </a:t>
            </a:r>
            <a:r>
              <a:rPr lang="en-US" sz="1800" dirty="0" err="1" smtClean="0"/>
              <a:t>Datta</a:t>
            </a:r>
            <a:r>
              <a:rPr lang="en-US" sz="1800" dirty="0" smtClean="0"/>
              <a:t>, </a:t>
            </a:r>
            <a:r>
              <a:rPr lang="en-US" sz="1800" dirty="0" err="1" smtClean="0"/>
              <a:t>Lujo</a:t>
            </a:r>
            <a:r>
              <a:rPr lang="en-US" sz="1800" dirty="0" smtClean="0"/>
              <a:t> Bauer</a:t>
            </a:r>
          </a:p>
          <a:p>
            <a:pPr lvl="1"/>
            <a:r>
              <a:rPr lang="en-US" sz="1800" dirty="0" smtClean="0"/>
              <a:t>Research topics:</a:t>
            </a:r>
          </a:p>
          <a:p>
            <a:pPr lvl="2"/>
            <a:r>
              <a:rPr lang="en-US" sz="1600" dirty="0" smtClean="0"/>
              <a:t>Using formal approaches (type systems, logics) to ensure that software systems have desired properties</a:t>
            </a:r>
          </a:p>
          <a:p>
            <a:pPr lvl="1"/>
            <a:endParaRPr lang="en-US" sz="2000" dirty="0" smtClean="0"/>
          </a:p>
          <a:p>
            <a:pPr lvl="2"/>
            <a:endParaRPr lang="en-US" sz="1600" dirty="0" smtClean="0"/>
          </a:p>
          <a:p>
            <a:pPr lvl="2"/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pic>
        <p:nvPicPr>
          <p:cNvPr id="116738" name="Picture 2" descr="http://www.andrew.cmu.edu/user/liminjia/images/he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81000"/>
            <a:ext cx="2286000" cy="1532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Boon </a:t>
            </a:r>
            <a:r>
              <a:rPr lang="en-US" dirty="0" err="1" smtClean="0"/>
              <a:t>Thau</a:t>
            </a:r>
            <a:r>
              <a:rPr lang="en-US" dirty="0" smtClean="0"/>
              <a:t> </a:t>
            </a:r>
            <a:r>
              <a:rPr lang="en-US" dirty="0" err="1" smtClean="0"/>
              <a:t>Loo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Ph.D. from UC Berkeley, 2006.</a:t>
            </a:r>
          </a:p>
          <a:p>
            <a:r>
              <a:rPr lang="en-US" sz="2000" dirty="0" smtClean="0"/>
              <a:t>Postdoctoral researcher at MSR Silicon Valley, 2006</a:t>
            </a:r>
          </a:p>
          <a:p>
            <a:r>
              <a:rPr lang="en-US" sz="2000" dirty="0" smtClean="0"/>
              <a:t>Assistant professor at Penn since 2007.</a:t>
            </a:r>
          </a:p>
          <a:p>
            <a:endParaRPr lang="en-US" sz="2000" dirty="0" smtClean="0"/>
          </a:p>
          <a:p>
            <a:r>
              <a:rPr lang="en-US" sz="2000" dirty="0" smtClean="0"/>
              <a:t>Leads the </a:t>
            </a:r>
            <a:r>
              <a:rPr lang="en-US" sz="2000" dirty="0" err="1" smtClean="0"/>
              <a:t>NetDB@Penn</a:t>
            </a:r>
            <a:r>
              <a:rPr lang="en-US" sz="2000" dirty="0" smtClean="0"/>
              <a:t> research group</a:t>
            </a:r>
          </a:p>
          <a:p>
            <a:pPr lvl="1"/>
            <a:r>
              <a:rPr lang="en-US" sz="1800" dirty="0" smtClean="0"/>
              <a:t>http://netdb.cis.upenn.edu</a:t>
            </a:r>
          </a:p>
          <a:p>
            <a:pPr lvl="1"/>
            <a:r>
              <a:rPr lang="en-US" sz="1800" dirty="0" smtClean="0"/>
              <a:t>Original roots: </a:t>
            </a:r>
            <a:r>
              <a:rPr lang="en-US" sz="1800" i="1" dirty="0" smtClean="0"/>
              <a:t>“Networking-meets-Databases” </a:t>
            </a:r>
            <a:r>
              <a:rPr lang="en-US" sz="1800" dirty="0" smtClean="0"/>
              <a:t>research theme. </a:t>
            </a:r>
          </a:p>
          <a:p>
            <a:pPr lvl="1"/>
            <a:r>
              <a:rPr lang="en-US" sz="1800" dirty="0" smtClean="0"/>
              <a:t>Inter-disciplinary research group that develops new software development tools for secure verifiable distributed systems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Please attend my research seminar talk at Penn (15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Sept, 3pm, Wu and Chen) to learn more.</a:t>
            </a:r>
          </a:p>
          <a:p>
            <a:pPr lvl="1"/>
            <a:endParaRPr lang="en-US" sz="1800" dirty="0" smtClean="0"/>
          </a:p>
        </p:txBody>
      </p:sp>
      <p:pic>
        <p:nvPicPr>
          <p:cNvPr id="118786" name="Picture 2" descr="Boon Thau Lo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81000"/>
            <a:ext cx="1088571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You?</a:t>
            </a:r>
          </a:p>
          <a:p>
            <a:pPr lvl="1"/>
            <a:r>
              <a:rPr lang="en-US" sz="2400" dirty="0"/>
              <a:t>Name, year, background, interest, advisor(s),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Course logistics </a:t>
            </a:r>
          </a:p>
          <a:p>
            <a:r>
              <a:rPr lang="en-US" dirty="0"/>
              <a:t>Overview of the </a:t>
            </a:r>
            <a:r>
              <a:rPr lang="en-US" dirty="0" smtClean="0"/>
              <a:t>course</a:t>
            </a:r>
          </a:p>
          <a:p>
            <a:r>
              <a:rPr lang="en-US" dirty="0" smtClean="0"/>
              <a:t>Topic Highlights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 Information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sz="2400" dirty="0" smtClean="0"/>
              <a:t>Alex Gurney</a:t>
            </a:r>
          </a:p>
          <a:p>
            <a:pPr lvl="1"/>
            <a:r>
              <a:rPr lang="en-US" sz="2000" dirty="0" smtClean="0"/>
              <a:t>DSL or </a:t>
            </a:r>
            <a:r>
              <a:rPr lang="en-US" sz="2000" dirty="0" err="1" smtClean="0"/>
              <a:t>skype</a:t>
            </a:r>
            <a:r>
              <a:rPr lang="en-US" sz="2000" dirty="0" smtClean="0"/>
              <a:t> (</a:t>
            </a:r>
            <a:r>
              <a:rPr lang="en-US" sz="2000" smtClean="0"/>
              <a:t>by appointment)</a:t>
            </a:r>
            <a:endParaRPr lang="en-US" sz="2000" dirty="0" smtClean="0"/>
          </a:p>
          <a:p>
            <a:pPr lvl="1"/>
            <a:r>
              <a:rPr lang="en-US" sz="2000" dirty="0" smtClean="0">
                <a:hlinkClick r:id="rId2"/>
              </a:rPr>
              <a:t>agurney@seas.upenn.edu</a:t>
            </a:r>
            <a:endParaRPr lang="en-US" sz="2000" dirty="0" smtClean="0"/>
          </a:p>
          <a:p>
            <a:r>
              <a:rPr lang="en-US" sz="2400" dirty="0" err="1" smtClean="0"/>
              <a:t>Limin</a:t>
            </a:r>
            <a:r>
              <a:rPr lang="en-US" sz="2400" dirty="0" smtClean="0"/>
              <a:t> </a:t>
            </a:r>
            <a:r>
              <a:rPr lang="en-US" sz="2400" dirty="0" err="1" smtClean="0"/>
              <a:t>Jia</a:t>
            </a:r>
            <a:endParaRPr lang="en-US" sz="2400" dirty="0" smtClean="0"/>
          </a:p>
          <a:p>
            <a:pPr lvl="1"/>
            <a:r>
              <a:rPr lang="en-US" sz="2000" dirty="0" smtClean="0"/>
              <a:t>Skype (by appointment)</a:t>
            </a:r>
          </a:p>
          <a:p>
            <a:pPr lvl="1"/>
            <a:r>
              <a:rPr lang="en-US" sz="2000" dirty="0" smtClean="0">
                <a:hlinkClick r:id="rId3"/>
              </a:rPr>
              <a:t>liminjia@cmu.edu</a:t>
            </a:r>
            <a:endParaRPr lang="en-US" sz="2000" dirty="0" smtClean="0"/>
          </a:p>
          <a:p>
            <a:r>
              <a:rPr lang="en-US" sz="2400" dirty="0" smtClean="0"/>
              <a:t>Boon </a:t>
            </a:r>
            <a:r>
              <a:rPr lang="en-US" sz="2400" dirty="0" err="1" smtClean="0"/>
              <a:t>Thau</a:t>
            </a:r>
            <a:r>
              <a:rPr lang="en-US" sz="2400" dirty="0" smtClean="0"/>
              <a:t> </a:t>
            </a:r>
            <a:r>
              <a:rPr lang="en-US" sz="2400" dirty="0" err="1" smtClean="0"/>
              <a:t>Loo</a:t>
            </a:r>
            <a:endParaRPr lang="en-US" sz="2400" dirty="0" smtClean="0"/>
          </a:p>
          <a:p>
            <a:pPr lvl="1"/>
            <a:r>
              <a:rPr lang="en-US" sz="2000" dirty="0" smtClean="0"/>
              <a:t>Office</a:t>
            </a:r>
            <a:r>
              <a:rPr lang="en-US" sz="2000" dirty="0"/>
              <a:t>: 605 Levine Hall</a:t>
            </a:r>
          </a:p>
          <a:p>
            <a:pPr lvl="1"/>
            <a:r>
              <a:rPr lang="en-US" sz="2000" dirty="0"/>
              <a:t>Office hours: </a:t>
            </a:r>
            <a:r>
              <a:rPr lang="en-US" sz="2000" dirty="0" smtClean="0"/>
              <a:t>Monday 12-1pm. Skype by appointment only.</a:t>
            </a:r>
          </a:p>
          <a:p>
            <a:pPr lvl="1"/>
            <a:r>
              <a:rPr lang="en-US" sz="2000" dirty="0" smtClean="0">
                <a:hlinkClick r:id="rId4"/>
              </a:rPr>
              <a:t>boonloo@cis.upenn.edu</a:t>
            </a:r>
            <a:endParaRPr lang="en-US" sz="20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Logistics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Enroll for credit: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Paper summaries: 30%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Class participation: 20%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Class presentation: 10%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Project: 40%</a:t>
            </a:r>
            <a:endParaRPr lang="en-US" altLang="zh-CN" sz="2000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SimSun" pitchFamily="2" charset="-122"/>
              </a:rPr>
              <a:t>Welcome to audit the class (officially or unofficially</a:t>
            </a:r>
            <a:r>
              <a:rPr lang="en-US" altLang="zh-CN" sz="2400" dirty="0" smtClean="0">
                <a:ea typeface="SimSun" pitchFamily="2" charset="-122"/>
              </a:rPr>
              <a:t>). If auditing, we may request that you give a presentation.</a:t>
            </a:r>
            <a:endParaRPr lang="en-US" altLang="zh-CN" sz="2400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SimSun" pitchFamily="2" charset="-122"/>
              </a:rPr>
              <a:t>Mix of lectures + paper discussions</a:t>
            </a: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SimSun" pitchFamily="2" charset="-122"/>
              </a:rPr>
              <a:t>1 paper per </a:t>
            </a:r>
            <a:r>
              <a:rPr lang="en-US" altLang="zh-CN" sz="2400" dirty="0">
                <a:ea typeface="SimSun" pitchFamily="2" charset="-122"/>
              </a:rPr>
              <a:t>class</a:t>
            </a:r>
            <a:endParaRPr lang="en-US" sz="2400" dirty="0"/>
          </a:p>
          <a:p>
            <a:pPr lvl="1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2308</TotalTime>
  <Words>1338</Words>
  <Application>Microsoft Office PowerPoint</Application>
  <PresentationFormat>On-screen Show (4:3)</PresentationFormat>
  <Paragraphs>218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Edge</vt:lpstr>
      <vt:lpstr>CIS 800/003 Rigorous Internet Protocol Engineering</vt:lpstr>
      <vt:lpstr>Overview</vt:lpstr>
      <vt:lpstr>Instructor: Alex Gurney (Penn)</vt:lpstr>
      <vt:lpstr>Instructor: Limin Jia (CMU)</vt:lpstr>
      <vt:lpstr>Boon Thau Loo</vt:lpstr>
      <vt:lpstr>Introductions</vt:lpstr>
      <vt:lpstr>Overview</vt:lpstr>
      <vt:lpstr>Contact Information</vt:lpstr>
      <vt:lpstr>Course Logistics</vt:lpstr>
      <vt:lpstr>Prerequisites</vt:lpstr>
      <vt:lpstr>Masters students</vt:lpstr>
      <vt:lpstr>Paper summaries and presentations</vt:lpstr>
      <vt:lpstr>Class Project</vt:lpstr>
      <vt:lpstr>Previous Projects’ Success Stories</vt:lpstr>
      <vt:lpstr>Overview</vt:lpstr>
      <vt:lpstr>Primary Goal of the Course</vt:lpstr>
      <vt:lpstr>Why now?</vt:lpstr>
      <vt:lpstr>Why us? (Penn and CMU)</vt:lpstr>
      <vt:lpstr>Overview</vt:lpstr>
      <vt:lpstr>Our first topic: Routing with BGP</vt:lpstr>
      <vt:lpstr>Things to consider</vt:lpstr>
      <vt:lpstr>Schedule</vt:lpstr>
      <vt:lpstr>Topic Highlights: Security of Inter-domain Routing Protocols</vt:lpstr>
      <vt:lpstr>Topic Highlights: Security of Inter-domain Routing Protocols</vt:lpstr>
      <vt:lpstr>Advanced Topics</vt:lpstr>
      <vt:lpstr>Domain Specific Languages in Networking</vt:lpstr>
      <vt:lpstr>Practical Use Cases / Experiences</vt:lpstr>
      <vt:lpstr>Your TODO before next lecture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800/003 Rigorous Internet Protocol Engineering</dc:title>
  <dc:creator>Boon Thau Loo</dc:creator>
  <cp:lastModifiedBy>boonloo</cp:lastModifiedBy>
  <cp:revision>640</cp:revision>
  <dcterms:created xsi:type="dcterms:W3CDTF">2011-09-06T02:37:48Z</dcterms:created>
  <dcterms:modified xsi:type="dcterms:W3CDTF">2011-09-07T18:39:58Z</dcterms:modified>
</cp:coreProperties>
</file>